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80"/>
  </p:notesMasterIdLst>
  <p:handoutMasterIdLst>
    <p:handoutMasterId r:id="rId81"/>
  </p:handoutMasterIdLst>
  <p:sldIdLst>
    <p:sldId id="259" r:id="rId5"/>
    <p:sldId id="1293" r:id="rId6"/>
    <p:sldId id="1288" r:id="rId7"/>
    <p:sldId id="1139" r:id="rId8"/>
    <p:sldId id="518" r:id="rId9"/>
    <p:sldId id="1140" r:id="rId10"/>
    <p:sldId id="1131" r:id="rId11"/>
    <p:sldId id="1132" r:id="rId12"/>
    <p:sldId id="793" r:id="rId13"/>
    <p:sldId id="1136" r:id="rId14"/>
    <p:sldId id="1134" r:id="rId15"/>
    <p:sldId id="1137" r:id="rId16"/>
    <p:sldId id="792" r:id="rId17"/>
    <p:sldId id="781" r:id="rId18"/>
    <p:sldId id="1138" r:id="rId19"/>
    <p:sldId id="1289" r:id="rId20"/>
    <p:sldId id="1149" r:id="rId21"/>
    <p:sldId id="1290" r:id="rId22"/>
    <p:sldId id="1291" r:id="rId23"/>
    <p:sldId id="1292" r:id="rId24"/>
    <p:sldId id="1047" r:id="rId25"/>
    <p:sldId id="1250" r:id="rId26"/>
    <p:sldId id="1251" r:id="rId27"/>
    <p:sldId id="1167" r:id="rId28"/>
    <p:sldId id="1168" r:id="rId29"/>
    <p:sldId id="1170" r:id="rId30"/>
    <p:sldId id="1284" r:id="rId31"/>
    <p:sldId id="1171" r:id="rId32"/>
    <p:sldId id="1172" r:id="rId33"/>
    <p:sldId id="1173" r:id="rId34"/>
    <p:sldId id="1174" r:id="rId35"/>
    <p:sldId id="1175" r:id="rId36"/>
    <p:sldId id="1176" r:id="rId37"/>
    <p:sldId id="1177" r:id="rId38"/>
    <p:sldId id="1178" r:id="rId39"/>
    <p:sldId id="1179" r:id="rId40"/>
    <p:sldId id="1180" r:id="rId41"/>
    <p:sldId id="1181" r:id="rId42"/>
    <p:sldId id="1182" r:id="rId43"/>
    <p:sldId id="1183" r:id="rId44"/>
    <p:sldId id="1184" r:id="rId45"/>
    <p:sldId id="1185" r:id="rId46"/>
    <p:sldId id="1186" r:id="rId47"/>
    <p:sldId id="1187" r:id="rId48"/>
    <p:sldId id="1287" r:id="rId49"/>
    <p:sldId id="1188" r:id="rId50"/>
    <p:sldId id="1189" r:id="rId51"/>
    <p:sldId id="1190" r:id="rId52"/>
    <p:sldId id="1191" r:id="rId53"/>
    <p:sldId id="1224" r:id="rId54"/>
    <p:sldId id="1233" r:id="rId55"/>
    <p:sldId id="1238" r:id="rId56"/>
    <p:sldId id="1232" r:id="rId57"/>
    <p:sldId id="1239" r:id="rId58"/>
    <p:sldId id="1240" r:id="rId59"/>
    <p:sldId id="1253" r:id="rId60"/>
    <p:sldId id="1254" r:id="rId61"/>
    <p:sldId id="1280" r:id="rId62"/>
    <p:sldId id="1285" r:id="rId63"/>
    <p:sldId id="1286" r:id="rId64"/>
    <p:sldId id="1192" r:id="rId65"/>
    <p:sldId id="1193" r:id="rId66"/>
    <p:sldId id="1194" r:id="rId67"/>
    <p:sldId id="1195" r:id="rId68"/>
    <p:sldId id="1196" r:id="rId69"/>
    <p:sldId id="1197" r:id="rId70"/>
    <p:sldId id="1159" r:id="rId71"/>
    <p:sldId id="1198" r:id="rId72"/>
    <p:sldId id="1199" r:id="rId73"/>
    <p:sldId id="1154" r:id="rId74"/>
    <p:sldId id="1217" r:id="rId75"/>
    <p:sldId id="1236" r:id="rId76"/>
    <p:sldId id="1243" r:id="rId77"/>
    <p:sldId id="700" r:id="rId78"/>
    <p:sldId id="1252" r:id="rId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01" autoAdjust="0"/>
    <p:restoredTop sz="93750" autoAdjust="0"/>
  </p:normalViewPr>
  <p:slideViewPr>
    <p:cSldViewPr snapToGrid="0" snapToObjects="1">
      <p:cViewPr varScale="1">
        <p:scale>
          <a:sx n="62" d="100"/>
          <a:sy n="62" d="100"/>
        </p:scale>
        <p:origin x="1728" y="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presProps" Target="presProps.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C6BE4B-5D4B-42C2-BB5D-057BFF0694D9}" type="doc">
      <dgm:prSet loTypeId="urn:microsoft.com/office/officeart/2005/8/layout/venn1" loCatId="relationship" qsTypeId="urn:microsoft.com/office/officeart/2005/8/quickstyle/simple1" qsCatId="simple" csTypeId="urn:microsoft.com/office/officeart/2005/8/colors/accent1_2" csCatId="accent1" phldr="1"/>
      <dgm:spPr/>
    </dgm:pt>
    <dgm:pt modelId="{D23932E3-04BD-4E08-8D9A-EA5CFE100B16}">
      <dgm:prSet phldrT="[Text]"/>
      <dgm:spPr/>
      <dgm:t>
        <a:bodyPr/>
        <a:lstStyle/>
        <a:p>
          <a:r>
            <a:rPr lang="en-SG" dirty="0"/>
            <a:t>Financial Management</a:t>
          </a:r>
        </a:p>
      </dgm:t>
    </dgm:pt>
    <dgm:pt modelId="{14BAE29A-0648-4B75-B20F-278B788A1CD9}" type="parTrans" cxnId="{D73B158D-3A81-4610-B4F7-D4DC440B896E}">
      <dgm:prSet/>
      <dgm:spPr/>
      <dgm:t>
        <a:bodyPr/>
        <a:lstStyle/>
        <a:p>
          <a:endParaRPr lang="en-SG"/>
        </a:p>
      </dgm:t>
    </dgm:pt>
    <dgm:pt modelId="{FFF286A9-B714-4D0E-9EE7-DE666100EB8C}" type="sibTrans" cxnId="{D73B158D-3A81-4610-B4F7-D4DC440B896E}">
      <dgm:prSet/>
      <dgm:spPr/>
      <dgm:t>
        <a:bodyPr/>
        <a:lstStyle/>
        <a:p>
          <a:endParaRPr lang="en-SG"/>
        </a:p>
      </dgm:t>
    </dgm:pt>
    <dgm:pt modelId="{229E3E89-9D1F-47F3-B992-D29D1019F6F5}">
      <dgm:prSet phldrT="[Text]"/>
      <dgm:spPr/>
      <dgm:t>
        <a:bodyPr/>
        <a:lstStyle/>
        <a:p>
          <a:r>
            <a:rPr lang="en-SG" dirty="0"/>
            <a:t>Management Accounting</a:t>
          </a:r>
        </a:p>
      </dgm:t>
    </dgm:pt>
    <dgm:pt modelId="{96342C22-61BE-4479-B8B6-B13E6EE88701}" type="parTrans" cxnId="{00352F79-23E4-4435-B848-272A9877CF4D}">
      <dgm:prSet/>
      <dgm:spPr/>
      <dgm:t>
        <a:bodyPr/>
        <a:lstStyle/>
        <a:p>
          <a:endParaRPr lang="en-SG"/>
        </a:p>
      </dgm:t>
    </dgm:pt>
    <dgm:pt modelId="{904EBD5C-5577-4FB5-8675-8EA84CB0AAB8}" type="sibTrans" cxnId="{00352F79-23E4-4435-B848-272A9877CF4D}">
      <dgm:prSet/>
      <dgm:spPr/>
      <dgm:t>
        <a:bodyPr/>
        <a:lstStyle/>
        <a:p>
          <a:endParaRPr lang="en-SG"/>
        </a:p>
      </dgm:t>
    </dgm:pt>
    <dgm:pt modelId="{47B39188-66A0-46C8-A439-0187663B59D0}">
      <dgm:prSet phldrT="[Text]"/>
      <dgm:spPr/>
      <dgm:t>
        <a:bodyPr/>
        <a:lstStyle/>
        <a:p>
          <a:r>
            <a:rPr lang="en-SG" dirty="0"/>
            <a:t>Financial Accounting</a:t>
          </a:r>
        </a:p>
      </dgm:t>
    </dgm:pt>
    <dgm:pt modelId="{26EB68E5-1D5E-4252-AA7A-D112AA9BC6B4}" type="parTrans" cxnId="{3FE255BF-A9A2-4925-9EEF-0A8407BE2EA2}">
      <dgm:prSet/>
      <dgm:spPr/>
      <dgm:t>
        <a:bodyPr/>
        <a:lstStyle/>
        <a:p>
          <a:endParaRPr lang="en-SG"/>
        </a:p>
      </dgm:t>
    </dgm:pt>
    <dgm:pt modelId="{F00289CD-8381-4AC1-B018-A96468843E86}" type="sibTrans" cxnId="{3FE255BF-A9A2-4925-9EEF-0A8407BE2EA2}">
      <dgm:prSet/>
      <dgm:spPr/>
      <dgm:t>
        <a:bodyPr/>
        <a:lstStyle/>
        <a:p>
          <a:endParaRPr lang="en-SG"/>
        </a:p>
      </dgm:t>
    </dgm:pt>
    <dgm:pt modelId="{3810A1A9-6FB6-4BAF-8A95-BA86EBD2D2D5}" type="pres">
      <dgm:prSet presAssocID="{1FC6BE4B-5D4B-42C2-BB5D-057BFF0694D9}" presName="compositeShape" presStyleCnt="0">
        <dgm:presLayoutVars>
          <dgm:chMax val="7"/>
          <dgm:dir/>
          <dgm:resizeHandles val="exact"/>
        </dgm:presLayoutVars>
      </dgm:prSet>
      <dgm:spPr/>
    </dgm:pt>
    <dgm:pt modelId="{AD42B493-59EA-4BA8-8FB9-1120915A0D43}" type="pres">
      <dgm:prSet presAssocID="{D23932E3-04BD-4E08-8D9A-EA5CFE100B16}" presName="circ1" presStyleLbl="vennNode1" presStyleIdx="0" presStyleCnt="3"/>
      <dgm:spPr/>
    </dgm:pt>
    <dgm:pt modelId="{E1FF6951-855C-451B-B3B7-C67C73A451CB}" type="pres">
      <dgm:prSet presAssocID="{D23932E3-04BD-4E08-8D9A-EA5CFE100B16}" presName="circ1Tx" presStyleLbl="revTx" presStyleIdx="0" presStyleCnt="0">
        <dgm:presLayoutVars>
          <dgm:chMax val="0"/>
          <dgm:chPref val="0"/>
          <dgm:bulletEnabled val="1"/>
        </dgm:presLayoutVars>
      </dgm:prSet>
      <dgm:spPr/>
    </dgm:pt>
    <dgm:pt modelId="{8A2B0D0D-809A-4180-88D9-0747186BFF85}" type="pres">
      <dgm:prSet presAssocID="{229E3E89-9D1F-47F3-B992-D29D1019F6F5}" presName="circ2" presStyleLbl="vennNode1" presStyleIdx="1" presStyleCnt="3"/>
      <dgm:spPr/>
    </dgm:pt>
    <dgm:pt modelId="{DBB092D7-7017-4AE1-BB54-37007FF128E7}" type="pres">
      <dgm:prSet presAssocID="{229E3E89-9D1F-47F3-B992-D29D1019F6F5}" presName="circ2Tx" presStyleLbl="revTx" presStyleIdx="0" presStyleCnt="0">
        <dgm:presLayoutVars>
          <dgm:chMax val="0"/>
          <dgm:chPref val="0"/>
          <dgm:bulletEnabled val="1"/>
        </dgm:presLayoutVars>
      </dgm:prSet>
      <dgm:spPr/>
    </dgm:pt>
    <dgm:pt modelId="{B31F2B77-8C55-48DE-A932-0FED0EEA0510}" type="pres">
      <dgm:prSet presAssocID="{47B39188-66A0-46C8-A439-0187663B59D0}" presName="circ3" presStyleLbl="vennNode1" presStyleIdx="2" presStyleCnt="3"/>
      <dgm:spPr/>
    </dgm:pt>
    <dgm:pt modelId="{061E57E5-AD43-461B-B978-0B9B70CBC92D}" type="pres">
      <dgm:prSet presAssocID="{47B39188-66A0-46C8-A439-0187663B59D0}" presName="circ3Tx" presStyleLbl="revTx" presStyleIdx="0" presStyleCnt="0">
        <dgm:presLayoutVars>
          <dgm:chMax val="0"/>
          <dgm:chPref val="0"/>
          <dgm:bulletEnabled val="1"/>
        </dgm:presLayoutVars>
      </dgm:prSet>
      <dgm:spPr/>
    </dgm:pt>
  </dgm:ptLst>
  <dgm:cxnLst>
    <dgm:cxn modelId="{11838709-310D-4BAC-BAB2-C8FF3A731629}" type="presOf" srcId="{1FC6BE4B-5D4B-42C2-BB5D-057BFF0694D9}" destId="{3810A1A9-6FB6-4BAF-8A95-BA86EBD2D2D5}" srcOrd="0" destOrd="0" presId="urn:microsoft.com/office/officeart/2005/8/layout/venn1"/>
    <dgm:cxn modelId="{86E3833E-AD60-4FA7-A177-E52862DAE15E}" type="presOf" srcId="{D23932E3-04BD-4E08-8D9A-EA5CFE100B16}" destId="{AD42B493-59EA-4BA8-8FB9-1120915A0D43}" srcOrd="0" destOrd="0" presId="urn:microsoft.com/office/officeart/2005/8/layout/venn1"/>
    <dgm:cxn modelId="{4446F640-2559-41E3-ABBB-80C8B0A0919D}" type="presOf" srcId="{229E3E89-9D1F-47F3-B992-D29D1019F6F5}" destId="{DBB092D7-7017-4AE1-BB54-37007FF128E7}" srcOrd="1" destOrd="0" presId="urn:microsoft.com/office/officeart/2005/8/layout/venn1"/>
    <dgm:cxn modelId="{00352F79-23E4-4435-B848-272A9877CF4D}" srcId="{1FC6BE4B-5D4B-42C2-BB5D-057BFF0694D9}" destId="{229E3E89-9D1F-47F3-B992-D29D1019F6F5}" srcOrd="1" destOrd="0" parTransId="{96342C22-61BE-4479-B8B6-B13E6EE88701}" sibTransId="{904EBD5C-5577-4FB5-8675-8EA84CB0AAB8}"/>
    <dgm:cxn modelId="{D953F18C-306B-4484-94AC-41B015D9A510}" type="presOf" srcId="{D23932E3-04BD-4E08-8D9A-EA5CFE100B16}" destId="{E1FF6951-855C-451B-B3B7-C67C73A451CB}" srcOrd="1" destOrd="0" presId="urn:microsoft.com/office/officeart/2005/8/layout/venn1"/>
    <dgm:cxn modelId="{D73B158D-3A81-4610-B4F7-D4DC440B896E}" srcId="{1FC6BE4B-5D4B-42C2-BB5D-057BFF0694D9}" destId="{D23932E3-04BD-4E08-8D9A-EA5CFE100B16}" srcOrd="0" destOrd="0" parTransId="{14BAE29A-0648-4B75-B20F-278B788A1CD9}" sibTransId="{FFF286A9-B714-4D0E-9EE7-DE666100EB8C}"/>
    <dgm:cxn modelId="{3FE255BF-A9A2-4925-9EEF-0A8407BE2EA2}" srcId="{1FC6BE4B-5D4B-42C2-BB5D-057BFF0694D9}" destId="{47B39188-66A0-46C8-A439-0187663B59D0}" srcOrd="2" destOrd="0" parTransId="{26EB68E5-1D5E-4252-AA7A-D112AA9BC6B4}" sibTransId="{F00289CD-8381-4AC1-B018-A96468843E86}"/>
    <dgm:cxn modelId="{1D163DD1-1B2F-4501-B7D0-83A3CB4AC8E7}" type="presOf" srcId="{229E3E89-9D1F-47F3-B992-D29D1019F6F5}" destId="{8A2B0D0D-809A-4180-88D9-0747186BFF85}" srcOrd="0" destOrd="0" presId="urn:microsoft.com/office/officeart/2005/8/layout/venn1"/>
    <dgm:cxn modelId="{A693EDEC-3C84-436D-8AFD-B7D2A61ED7F4}" type="presOf" srcId="{47B39188-66A0-46C8-A439-0187663B59D0}" destId="{061E57E5-AD43-461B-B978-0B9B70CBC92D}" srcOrd="1" destOrd="0" presId="urn:microsoft.com/office/officeart/2005/8/layout/venn1"/>
    <dgm:cxn modelId="{442872EF-0932-45F3-8938-0FD76A8A49DA}" type="presOf" srcId="{47B39188-66A0-46C8-A439-0187663B59D0}" destId="{B31F2B77-8C55-48DE-A932-0FED0EEA0510}" srcOrd="0" destOrd="0" presId="urn:microsoft.com/office/officeart/2005/8/layout/venn1"/>
    <dgm:cxn modelId="{C58D280A-9AA1-4B82-9BBF-0FE8A6410642}" type="presParOf" srcId="{3810A1A9-6FB6-4BAF-8A95-BA86EBD2D2D5}" destId="{AD42B493-59EA-4BA8-8FB9-1120915A0D43}" srcOrd="0" destOrd="0" presId="urn:microsoft.com/office/officeart/2005/8/layout/venn1"/>
    <dgm:cxn modelId="{DF9070CC-3BAC-467B-9820-C3C2AD5F9457}" type="presParOf" srcId="{3810A1A9-6FB6-4BAF-8A95-BA86EBD2D2D5}" destId="{E1FF6951-855C-451B-B3B7-C67C73A451CB}" srcOrd="1" destOrd="0" presId="urn:microsoft.com/office/officeart/2005/8/layout/venn1"/>
    <dgm:cxn modelId="{7792AD05-B677-4F73-A298-A092C5088210}" type="presParOf" srcId="{3810A1A9-6FB6-4BAF-8A95-BA86EBD2D2D5}" destId="{8A2B0D0D-809A-4180-88D9-0747186BFF85}" srcOrd="2" destOrd="0" presId="urn:microsoft.com/office/officeart/2005/8/layout/venn1"/>
    <dgm:cxn modelId="{78CD6073-9260-4DE9-978C-ECAB2D53579D}" type="presParOf" srcId="{3810A1A9-6FB6-4BAF-8A95-BA86EBD2D2D5}" destId="{DBB092D7-7017-4AE1-BB54-37007FF128E7}" srcOrd="3" destOrd="0" presId="urn:microsoft.com/office/officeart/2005/8/layout/venn1"/>
    <dgm:cxn modelId="{D68FDAD8-0C1C-4658-9493-98A09A3A58A8}" type="presParOf" srcId="{3810A1A9-6FB6-4BAF-8A95-BA86EBD2D2D5}" destId="{B31F2B77-8C55-48DE-A932-0FED0EEA0510}" srcOrd="4" destOrd="0" presId="urn:microsoft.com/office/officeart/2005/8/layout/venn1"/>
    <dgm:cxn modelId="{60BBC238-4EEF-41B4-B0BC-C8AB27355529}" type="presParOf" srcId="{3810A1A9-6FB6-4BAF-8A95-BA86EBD2D2D5}" destId="{061E57E5-AD43-461B-B978-0B9B70CBC92D}"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C6BE4B-5D4B-42C2-BB5D-057BFF0694D9}" type="doc">
      <dgm:prSet loTypeId="urn:microsoft.com/office/officeart/2005/8/layout/venn1" loCatId="relationship" qsTypeId="urn:microsoft.com/office/officeart/2005/8/quickstyle/simple1" qsCatId="simple" csTypeId="urn:microsoft.com/office/officeart/2005/8/colors/accent1_2" csCatId="accent1" phldr="1"/>
      <dgm:spPr/>
    </dgm:pt>
    <dgm:pt modelId="{D23932E3-04BD-4E08-8D9A-EA5CFE100B16}">
      <dgm:prSet phldrT="[Text]"/>
      <dgm:spPr/>
      <dgm:t>
        <a:bodyPr/>
        <a:lstStyle/>
        <a:p>
          <a:r>
            <a:rPr lang="en-SG" dirty="0"/>
            <a:t>Analytics</a:t>
          </a:r>
        </a:p>
      </dgm:t>
    </dgm:pt>
    <dgm:pt modelId="{14BAE29A-0648-4B75-B20F-278B788A1CD9}" type="parTrans" cxnId="{D73B158D-3A81-4610-B4F7-D4DC440B896E}">
      <dgm:prSet/>
      <dgm:spPr/>
      <dgm:t>
        <a:bodyPr/>
        <a:lstStyle/>
        <a:p>
          <a:endParaRPr lang="en-SG"/>
        </a:p>
      </dgm:t>
    </dgm:pt>
    <dgm:pt modelId="{FFF286A9-B714-4D0E-9EE7-DE666100EB8C}" type="sibTrans" cxnId="{D73B158D-3A81-4610-B4F7-D4DC440B896E}">
      <dgm:prSet/>
      <dgm:spPr/>
      <dgm:t>
        <a:bodyPr/>
        <a:lstStyle/>
        <a:p>
          <a:endParaRPr lang="en-SG"/>
        </a:p>
      </dgm:t>
    </dgm:pt>
    <dgm:pt modelId="{229E3E89-9D1F-47F3-B992-D29D1019F6F5}">
      <dgm:prSet phldrT="[Text]"/>
      <dgm:spPr/>
      <dgm:t>
        <a:bodyPr/>
        <a:lstStyle/>
        <a:p>
          <a:r>
            <a:rPr lang="en-SG" dirty="0"/>
            <a:t>Prediction</a:t>
          </a:r>
        </a:p>
      </dgm:t>
    </dgm:pt>
    <dgm:pt modelId="{96342C22-61BE-4479-B8B6-B13E6EE88701}" type="parTrans" cxnId="{00352F79-23E4-4435-B848-272A9877CF4D}">
      <dgm:prSet/>
      <dgm:spPr/>
      <dgm:t>
        <a:bodyPr/>
        <a:lstStyle/>
        <a:p>
          <a:endParaRPr lang="en-SG"/>
        </a:p>
      </dgm:t>
    </dgm:pt>
    <dgm:pt modelId="{904EBD5C-5577-4FB5-8675-8EA84CB0AAB8}" type="sibTrans" cxnId="{00352F79-23E4-4435-B848-272A9877CF4D}">
      <dgm:prSet/>
      <dgm:spPr/>
      <dgm:t>
        <a:bodyPr/>
        <a:lstStyle/>
        <a:p>
          <a:endParaRPr lang="en-SG"/>
        </a:p>
      </dgm:t>
    </dgm:pt>
    <dgm:pt modelId="{47B39188-66A0-46C8-A439-0187663B59D0}">
      <dgm:prSet phldrT="[Text]"/>
      <dgm:spPr/>
      <dgm:t>
        <a:bodyPr/>
        <a:lstStyle/>
        <a:p>
          <a:r>
            <a:rPr lang="en-SG" dirty="0"/>
            <a:t>Automation</a:t>
          </a:r>
        </a:p>
      </dgm:t>
    </dgm:pt>
    <dgm:pt modelId="{26EB68E5-1D5E-4252-AA7A-D112AA9BC6B4}" type="parTrans" cxnId="{3FE255BF-A9A2-4925-9EEF-0A8407BE2EA2}">
      <dgm:prSet/>
      <dgm:spPr/>
      <dgm:t>
        <a:bodyPr/>
        <a:lstStyle/>
        <a:p>
          <a:endParaRPr lang="en-SG"/>
        </a:p>
      </dgm:t>
    </dgm:pt>
    <dgm:pt modelId="{F00289CD-8381-4AC1-B018-A96468843E86}" type="sibTrans" cxnId="{3FE255BF-A9A2-4925-9EEF-0A8407BE2EA2}">
      <dgm:prSet/>
      <dgm:spPr/>
      <dgm:t>
        <a:bodyPr/>
        <a:lstStyle/>
        <a:p>
          <a:endParaRPr lang="en-SG"/>
        </a:p>
      </dgm:t>
    </dgm:pt>
    <dgm:pt modelId="{3810A1A9-6FB6-4BAF-8A95-BA86EBD2D2D5}" type="pres">
      <dgm:prSet presAssocID="{1FC6BE4B-5D4B-42C2-BB5D-057BFF0694D9}" presName="compositeShape" presStyleCnt="0">
        <dgm:presLayoutVars>
          <dgm:chMax val="7"/>
          <dgm:dir/>
          <dgm:resizeHandles val="exact"/>
        </dgm:presLayoutVars>
      </dgm:prSet>
      <dgm:spPr/>
    </dgm:pt>
    <dgm:pt modelId="{AD42B493-59EA-4BA8-8FB9-1120915A0D43}" type="pres">
      <dgm:prSet presAssocID="{D23932E3-04BD-4E08-8D9A-EA5CFE100B16}" presName="circ1" presStyleLbl="vennNode1" presStyleIdx="0" presStyleCnt="3"/>
      <dgm:spPr/>
    </dgm:pt>
    <dgm:pt modelId="{E1FF6951-855C-451B-B3B7-C67C73A451CB}" type="pres">
      <dgm:prSet presAssocID="{D23932E3-04BD-4E08-8D9A-EA5CFE100B16}" presName="circ1Tx" presStyleLbl="revTx" presStyleIdx="0" presStyleCnt="0">
        <dgm:presLayoutVars>
          <dgm:chMax val="0"/>
          <dgm:chPref val="0"/>
          <dgm:bulletEnabled val="1"/>
        </dgm:presLayoutVars>
      </dgm:prSet>
      <dgm:spPr/>
    </dgm:pt>
    <dgm:pt modelId="{8A2B0D0D-809A-4180-88D9-0747186BFF85}" type="pres">
      <dgm:prSet presAssocID="{229E3E89-9D1F-47F3-B992-D29D1019F6F5}" presName="circ2" presStyleLbl="vennNode1" presStyleIdx="1" presStyleCnt="3"/>
      <dgm:spPr/>
    </dgm:pt>
    <dgm:pt modelId="{DBB092D7-7017-4AE1-BB54-37007FF128E7}" type="pres">
      <dgm:prSet presAssocID="{229E3E89-9D1F-47F3-B992-D29D1019F6F5}" presName="circ2Tx" presStyleLbl="revTx" presStyleIdx="0" presStyleCnt="0">
        <dgm:presLayoutVars>
          <dgm:chMax val="0"/>
          <dgm:chPref val="0"/>
          <dgm:bulletEnabled val="1"/>
        </dgm:presLayoutVars>
      </dgm:prSet>
      <dgm:spPr/>
    </dgm:pt>
    <dgm:pt modelId="{B31F2B77-8C55-48DE-A932-0FED0EEA0510}" type="pres">
      <dgm:prSet presAssocID="{47B39188-66A0-46C8-A439-0187663B59D0}" presName="circ3" presStyleLbl="vennNode1" presStyleIdx="2" presStyleCnt="3"/>
      <dgm:spPr/>
    </dgm:pt>
    <dgm:pt modelId="{061E57E5-AD43-461B-B978-0B9B70CBC92D}" type="pres">
      <dgm:prSet presAssocID="{47B39188-66A0-46C8-A439-0187663B59D0}" presName="circ3Tx" presStyleLbl="revTx" presStyleIdx="0" presStyleCnt="0">
        <dgm:presLayoutVars>
          <dgm:chMax val="0"/>
          <dgm:chPref val="0"/>
          <dgm:bulletEnabled val="1"/>
        </dgm:presLayoutVars>
      </dgm:prSet>
      <dgm:spPr/>
    </dgm:pt>
  </dgm:ptLst>
  <dgm:cxnLst>
    <dgm:cxn modelId="{11838709-310D-4BAC-BAB2-C8FF3A731629}" type="presOf" srcId="{1FC6BE4B-5D4B-42C2-BB5D-057BFF0694D9}" destId="{3810A1A9-6FB6-4BAF-8A95-BA86EBD2D2D5}" srcOrd="0" destOrd="0" presId="urn:microsoft.com/office/officeart/2005/8/layout/venn1"/>
    <dgm:cxn modelId="{86E3833E-AD60-4FA7-A177-E52862DAE15E}" type="presOf" srcId="{D23932E3-04BD-4E08-8D9A-EA5CFE100B16}" destId="{AD42B493-59EA-4BA8-8FB9-1120915A0D43}" srcOrd="0" destOrd="0" presId="urn:microsoft.com/office/officeart/2005/8/layout/venn1"/>
    <dgm:cxn modelId="{4446F640-2559-41E3-ABBB-80C8B0A0919D}" type="presOf" srcId="{229E3E89-9D1F-47F3-B992-D29D1019F6F5}" destId="{DBB092D7-7017-4AE1-BB54-37007FF128E7}" srcOrd="1" destOrd="0" presId="urn:microsoft.com/office/officeart/2005/8/layout/venn1"/>
    <dgm:cxn modelId="{00352F79-23E4-4435-B848-272A9877CF4D}" srcId="{1FC6BE4B-5D4B-42C2-BB5D-057BFF0694D9}" destId="{229E3E89-9D1F-47F3-B992-D29D1019F6F5}" srcOrd="1" destOrd="0" parTransId="{96342C22-61BE-4479-B8B6-B13E6EE88701}" sibTransId="{904EBD5C-5577-4FB5-8675-8EA84CB0AAB8}"/>
    <dgm:cxn modelId="{D953F18C-306B-4484-94AC-41B015D9A510}" type="presOf" srcId="{D23932E3-04BD-4E08-8D9A-EA5CFE100B16}" destId="{E1FF6951-855C-451B-B3B7-C67C73A451CB}" srcOrd="1" destOrd="0" presId="urn:microsoft.com/office/officeart/2005/8/layout/venn1"/>
    <dgm:cxn modelId="{D73B158D-3A81-4610-B4F7-D4DC440B896E}" srcId="{1FC6BE4B-5D4B-42C2-BB5D-057BFF0694D9}" destId="{D23932E3-04BD-4E08-8D9A-EA5CFE100B16}" srcOrd="0" destOrd="0" parTransId="{14BAE29A-0648-4B75-B20F-278B788A1CD9}" sibTransId="{FFF286A9-B714-4D0E-9EE7-DE666100EB8C}"/>
    <dgm:cxn modelId="{3FE255BF-A9A2-4925-9EEF-0A8407BE2EA2}" srcId="{1FC6BE4B-5D4B-42C2-BB5D-057BFF0694D9}" destId="{47B39188-66A0-46C8-A439-0187663B59D0}" srcOrd="2" destOrd="0" parTransId="{26EB68E5-1D5E-4252-AA7A-D112AA9BC6B4}" sibTransId="{F00289CD-8381-4AC1-B018-A96468843E86}"/>
    <dgm:cxn modelId="{1D163DD1-1B2F-4501-B7D0-83A3CB4AC8E7}" type="presOf" srcId="{229E3E89-9D1F-47F3-B992-D29D1019F6F5}" destId="{8A2B0D0D-809A-4180-88D9-0747186BFF85}" srcOrd="0" destOrd="0" presId="urn:microsoft.com/office/officeart/2005/8/layout/venn1"/>
    <dgm:cxn modelId="{A693EDEC-3C84-436D-8AFD-B7D2A61ED7F4}" type="presOf" srcId="{47B39188-66A0-46C8-A439-0187663B59D0}" destId="{061E57E5-AD43-461B-B978-0B9B70CBC92D}" srcOrd="1" destOrd="0" presId="urn:microsoft.com/office/officeart/2005/8/layout/venn1"/>
    <dgm:cxn modelId="{442872EF-0932-45F3-8938-0FD76A8A49DA}" type="presOf" srcId="{47B39188-66A0-46C8-A439-0187663B59D0}" destId="{B31F2B77-8C55-48DE-A932-0FED0EEA0510}" srcOrd="0" destOrd="0" presId="urn:microsoft.com/office/officeart/2005/8/layout/venn1"/>
    <dgm:cxn modelId="{C58D280A-9AA1-4B82-9BBF-0FE8A6410642}" type="presParOf" srcId="{3810A1A9-6FB6-4BAF-8A95-BA86EBD2D2D5}" destId="{AD42B493-59EA-4BA8-8FB9-1120915A0D43}" srcOrd="0" destOrd="0" presId="urn:microsoft.com/office/officeart/2005/8/layout/venn1"/>
    <dgm:cxn modelId="{DF9070CC-3BAC-467B-9820-C3C2AD5F9457}" type="presParOf" srcId="{3810A1A9-6FB6-4BAF-8A95-BA86EBD2D2D5}" destId="{E1FF6951-855C-451B-B3B7-C67C73A451CB}" srcOrd="1" destOrd="0" presId="urn:microsoft.com/office/officeart/2005/8/layout/venn1"/>
    <dgm:cxn modelId="{7792AD05-B677-4F73-A298-A092C5088210}" type="presParOf" srcId="{3810A1A9-6FB6-4BAF-8A95-BA86EBD2D2D5}" destId="{8A2B0D0D-809A-4180-88D9-0747186BFF85}" srcOrd="2" destOrd="0" presId="urn:microsoft.com/office/officeart/2005/8/layout/venn1"/>
    <dgm:cxn modelId="{78CD6073-9260-4DE9-978C-ECAB2D53579D}" type="presParOf" srcId="{3810A1A9-6FB6-4BAF-8A95-BA86EBD2D2D5}" destId="{DBB092D7-7017-4AE1-BB54-37007FF128E7}" srcOrd="3" destOrd="0" presId="urn:microsoft.com/office/officeart/2005/8/layout/venn1"/>
    <dgm:cxn modelId="{D68FDAD8-0C1C-4658-9493-98A09A3A58A8}" type="presParOf" srcId="{3810A1A9-6FB6-4BAF-8A95-BA86EBD2D2D5}" destId="{B31F2B77-8C55-48DE-A932-0FED0EEA0510}" srcOrd="4" destOrd="0" presId="urn:microsoft.com/office/officeart/2005/8/layout/venn1"/>
    <dgm:cxn modelId="{60BBC238-4EEF-41B4-B0BC-C8AB27355529}" type="presParOf" srcId="{3810A1A9-6FB6-4BAF-8A95-BA86EBD2D2D5}" destId="{061E57E5-AD43-461B-B978-0B9B70CBC92D}"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C6BE4B-5D4B-42C2-BB5D-057BFF0694D9}" type="doc">
      <dgm:prSet loTypeId="urn:microsoft.com/office/officeart/2005/8/layout/venn1" loCatId="relationship" qsTypeId="urn:microsoft.com/office/officeart/2005/8/quickstyle/simple1" qsCatId="simple" csTypeId="urn:microsoft.com/office/officeart/2005/8/colors/accent1_2" csCatId="accent1" phldr="1"/>
      <dgm:spPr/>
    </dgm:pt>
    <dgm:pt modelId="{D23932E3-04BD-4E08-8D9A-EA5CFE100B16}">
      <dgm:prSet phldrT="[Text]" custT="1"/>
      <dgm:spPr/>
      <dgm:t>
        <a:bodyPr/>
        <a:lstStyle/>
        <a:p>
          <a:r>
            <a:rPr lang="en-SG" sz="2400" dirty="0"/>
            <a:t>Neural Network</a:t>
          </a:r>
        </a:p>
      </dgm:t>
    </dgm:pt>
    <dgm:pt modelId="{14BAE29A-0648-4B75-B20F-278B788A1CD9}" type="parTrans" cxnId="{D73B158D-3A81-4610-B4F7-D4DC440B896E}">
      <dgm:prSet/>
      <dgm:spPr/>
      <dgm:t>
        <a:bodyPr/>
        <a:lstStyle/>
        <a:p>
          <a:endParaRPr lang="en-SG"/>
        </a:p>
      </dgm:t>
    </dgm:pt>
    <dgm:pt modelId="{FFF286A9-B714-4D0E-9EE7-DE666100EB8C}" type="sibTrans" cxnId="{D73B158D-3A81-4610-B4F7-D4DC440B896E}">
      <dgm:prSet/>
      <dgm:spPr/>
      <dgm:t>
        <a:bodyPr/>
        <a:lstStyle/>
        <a:p>
          <a:endParaRPr lang="en-SG"/>
        </a:p>
      </dgm:t>
    </dgm:pt>
    <dgm:pt modelId="{229E3E89-9D1F-47F3-B992-D29D1019F6F5}">
      <dgm:prSet phldrT="[Text]" custT="1"/>
      <dgm:spPr/>
      <dgm:t>
        <a:bodyPr/>
        <a:lstStyle/>
        <a:p>
          <a:r>
            <a:rPr lang="en-SG" sz="2400" dirty="0"/>
            <a:t>Chatbot</a:t>
          </a:r>
        </a:p>
      </dgm:t>
    </dgm:pt>
    <dgm:pt modelId="{96342C22-61BE-4479-B8B6-B13E6EE88701}" type="parTrans" cxnId="{00352F79-23E4-4435-B848-272A9877CF4D}">
      <dgm:prSet/>
      <dgm:spPr/>
      <dgm:t>
        <a:bodyPr/>
        <a:lstStyle/>
        <a:p>
          <a:endParaRPr lang="en-SG"/>
        </a:p>
      </dgm:t>
    </dgm:pt>
    <dgm:pt modelId="{904EBD5C-5577-4FB5-8675-8EA84CB0AAB8}" type="sibTrans" cxnId="{00352F79-23E4-4435-B848-272A9877CF4D}">
      <dgm:prSet/>
      <dgm:spPr/>
      <dgm:t>
        <a:bodyPr/>
        <a:lstStyle/>
        <a:p>
          <a:endParaRPr lang="en-SG"/>
        </a:p>
      </dgm:t>
    </dgm:pt>
    <dgm:pt modelId="{47B39188-66A0-46C8-A439-0187663B59D0}">
      <dgm:prSet phldrT="[Text]" custT="1"/>
      <dgm:spPr/>
      <dgm:t>
        <a:bodyPr/>
        <a:lstStyle/>
        <a:p>
          <a:r>
            <a:rPr lang="en-SG" sz="2400" dirty="0"/>
            <a:t>RPA</a:t>
          </a:r>
        </a:p>
      </dgm:t>
    </dgm:pt>
    <dgm:pt modelId="{26EB68E5-1D5E-4252-AA7A-D112AA9BC6B4}" type="parTrans" cxnId="{3FE255BF-A9A2-4925-9EEF-0A8407BE2EA2}">
      <dgm:prSet/>
      <dgm:spPr/>
      <dgm:t>
        <a:bodyPr/>
        <a:lstStyle/>
        <a:p>
          <a:endParaRPr lang="en-SG"/>
        </a:p>
      </dgm:t>
    </dgm:pt>
    <dgm:pt modelId="{F00289CD-8381-4AC1-B018-A96468843E86}" type="sibTrans" cxnId="{3FE255BF-A9A2-4925-9EEF-0A8407BE2EA2}">
      <dgm:prSet/>
      <dgm:spPr/>
      <dgm:t>
        <a:bodyPr/>
        <a:lstStyle/>
        <a:p>
          <a:endParaRPr lang="en-SG"/>
        </a:p>
      </dgm:t>
    </dgm:pt>
    <dgm:pt modelId="{3810A1A9-6FB6-4BAF-8A95-BA86EBD2D2D5}" type="pres">
      <dgm:prSet presAssocID="{1FC6BE4B-5D4B-42C2-BB5D-057BFF0694D9}" presName="compositeShape" presStyleCnt="0">
        <dgm:presLayoutVars>
          <dgm:chMax val="7"/>
          <dgm:dir/>
          <dgm:resizeHandles val="exact"/>
        </dgm:presLayoutVars>
      </dgm:prSet>
      <dgm:spPr/>
    </dgm:pt>
    <dgm:pt modelId="{AD42B493-59EA-4BA8-8FB9-1120915A0D43}" type="pres">
      <dgm:prSet presAssocID="{D23932E3-04BD-4E08-8D9A-EA5CFE100B16}" presName="circ1" presStyleLbl="vennNode1" presStyleIdx="0" presStyleCnt="3"/>
      <dgm:spPr/>
    </dgm:pt>
    <dgm:pt modelId="{E1FF6951-855C-451B-B3B7-C67C73A451CB}" type="pres">
      <dgm:prSet presAssocID="{D23932E3-04BD-4E08-8D9A-EA5CFE100B16}" presName="circ1Tx" presStyleLbl="revTx" presStyleIdx="0" presStyleCnt="0">
        <dgm:presLayoutVars>
          <dgm:chMax val="0"/>
          <dgm:chPref val="0"/>
          <dgm:bulletEnabled val="1"/>
        </dgm:presLayoutVars>
      </dgm:prSet>
      <dgm:spPr/>
    </dgm:pt>
    <dgm:pt modelId="{8A2B0D0D-809A-4180-88D9-0747186BFF85}" type="pres">
      <dgm:prSet presAssocID="{229E3E89-9D1F-47F3-B992-D29D1019F6F5}" presName="circ2" presStyleLbl="vennNode1" presStyleIdx="1" presStyleCnt="3"/>
      <dgm:spPr/>
    </dgm:pt>
    <dgm:pt modelId="{DBB092D7-7017-4AE1-BB54-37007FF128E7}" type="pres">
      <dgm:prSet presAssocID="{229E3E89-9D1F-47F3-B992-D29D1019F6F5}" presName="circ2Tx" presStyleLbl="revTx" presStyleIdx="0" presStyleCnt="0">
        <dgm:presLayoutVars>
          <dgm:chMax val="0"/>
          <dgm:chPref val="0"/>
          <dgm:bulletEnabled val="1"/>
        </dgm:presLayoutVars>
      </dgm:prSet>
      <dgm:spPr/>
    </dgm:pt>
    <dgm:pt modelId="{B31F2B77-8C55-48DE-A932-0FED0EEA0510}" type="pres">
      <dgm:prSet presAssocID="{47B39188-66A0-46C8-A439-0187663B59D0}" presName="circ3" presStyleLbl="vennNode1" presStyleIdx="2" presStyleCnt="3"/>
      <dgm:spPr/>
    </dgm:pt>
    <dgm:pt modelId="{061E57E5-AD43-461B-B978-0B9B70CBC92D}" type="pres">
      <dgm:prSet presAssocID="{47B39188-66A0-46C8-A439-0187663B59D0}" presName="circ3Tx" presStyleLbl="revTx" presStyleIdx="0" presStyleCnt="0">
        <dgm:presLayoutVars>
          <dgm:chMax val="0"/>
          <dgm:chPref val="0"/>
          <dgm:bulletEnabled val="1"/>
        </dgm:presLayoutVars>
      </dgm:prSet>
      <dgm:spPr/>
    </dgm:pt>
  </dgm:ptLst>
  <dgm:cxnLst>
    <dgm:cxn modelId="{11838709-310D-4BAC-BAB2-C8FF3A731629}" type="presOf" srcId="{1FC6BE4B-5D4B-42C2-BB5D-057BFF0694D9}" destId="{3810A1A9-6FB6-4BAF-8A95-BA86EBD2D2D5}" srcOrd="0" destOrd="0" presId="urn:microsoft.com/office/officeart/2005/8/layout/venn1"/>
    <dgm:cxn modelId="{86E3833E-AD60-4FA7-A177-E52862DAE15E}" type="presOf" srcId="{D23932E3-04BD-4E08-8D9A-EA5CFE100B16}" destId="{AD42B493-59EA-4BA8-8FB9-1120915A0D43}" srcOrd="0" destOrd="0" presId="urn:microsoft.com/office/officeart/2005/8/layout/venn1"/>
    <dgm:cxn modelId="{4446F640-2559-41E3-ABBB-80C8B0A0919D}" type="presOf" srcId="{229E3E89-9D1F-47F3-B992-D29D1019F6F5}" destId="{DBB092D7-7017-4AE1-BB54-37007FF128E7}" srcOrd="1" destOrd="0" presId="urn:microsoft.com/office/officeart/2005/8/layout/venn1"/>
    <dgm:cxn modelId="{00352F79-23E4-4435-B848-272A9877CF4D}" srcId="{1FC6BE4B-5D4B-42C2-BB5D-057BFF0694D9}" destId="{229E3E89-9D1F-47F3-B992-D29D1019F6F5}" srcOrd="1" destOrd="0" parTransId="{96342C22-61BE-4479-B8B6-B13E6EE88701}" sibTransId="{904EBD5C-5577-4FB5-8675-8EA84CB0AAB8}"/>
    <dgm:cxn modelId="{D953F18C-306B-4484-94AC-41B015D9A510}" type="presOf" srcId="{D23932E3-04BD-4E08-8D9A-EA5CFE100B16}" destId="{E1FF6951-855C-451B-B3B7-C67C73A451CB}" srcOrd="1" destOrd="0" presId="urn:microsoft.com/office/officeart/2005/8/layout/venn1"/>
    <dgm:cxn modelId="{D73B158D-3A81-4610-B4F7-D4DC440B896E}" srcId="{1FC6BE4B-5D4B-42C2-BB5D-057BFF0694D9}" destId="{D23932E3-04BD-4E08-8D9A-EA5CFE100B16}" srcOrd="0" destOrd="0" parTransId="{14BAE29A-0648-4B75-B20F-278B788A1CD9}" sibTransId="{FFF286A9-B714-4D0E-9EE7-DE666100EB8C}"/>
    <dgm:cxn modelId="{3FE255BF-A9A2-4925-9EEF-0A8407BE2EA2}" srcId="{1FC6BE4B-5D4B-42C2-BB5D-057BFF0694D9}" destId="{47B39188-66A0-46C8-A439-0187663B59D0}" srcOrd="2" destOrd="0" parTransId="{26EB68E5-1D5E-4252-AA7A-D112AA9BC6B4}" sibTransId="{F00289CD-8381-4AC1-B018-A96468843E86}"/>
    <dgm:cxn modelId="{1D163DD1-1B2F-4501-B7D0-83A3CB4AC8E7}" type="presOf" srcId="{229E3E89-9D1F-47F3-B992-D29D1019F6F5}" destId="{8A2B0D0D-809A-4180-88D9-0747186BFF85}" srcOrd="0" destOrd="0" presId="urn:microsoft.com/office/officeart/2005/8/layout/venn1"/>
    <dgm:cxn modelId="{A693EDEC-3C84-436D-8AFD-B7D2A61ED7F4}" type="presOf" srcId="{47B39188-66A0-46C8-A439-0187663B59D0}" destId="{061E57E5-AD43-461B-B978-0B9B70CBC92D}" srcOrd="1" destOrd="0" presId="urn:microsoft.com/office/officeart/2005/8/layout/venn1"/>
    <dgm:cxn modelId="{442872EF-0932-45F3-8938-0FD76A8A49DA}" type="presOf" srcId="{47B39188-66A0-46C8-A439-0187663B59D0}" destId="{B31F2B77-8C55-48DE-A932-0FED0EEA0510}" srcOrd="0" destOrd="0" presId="urn:microsoft.com/office/officeart/2005/8/layout/venn1"/>
    <dgm:cxn modelId="{C58D280A-9AA1-4B82-9BBF-0FE8A6410642}" type="presParOf" srcId="{3810A1A9-6FB6-4BAF-8A95-BA86EBD2D2D5}" destId="{AD42B493-59EA-4BA8-8FB9-1120915A0D43}" srcOrd="0" destOrd="0" presId="urn:microsoft.com/office/officeart/2005/8/layout/venn1"/>
    <dgm:cxn modelId="{DF9070CC-3BAC-467B-9820-C3C2AD5F9457}" type="presParOf" srcId="{3810A1A9-6FB6-4BAF-8A95-BA86EBD2D2D5}" destId="{E1FF6951-855C-451B-B3B7-C67C73A451CB}" srcOrd="1" destOrd="0" presId="urn:microsoft.com/office/officeart/2005/8/layout/venn1"/>
    <dgm:cxn modelId="{7792AD05-B677-4F73-A298-A092C5088210}" type="presParOf" srcId="{3810A1A9-6FB6-4BAF-8A95-BA86EBD2D2D5}" destId="{8A2B0D0D-809A-4180-88D9-0747186BFF85}" srcOrd="2" destOrd="0" presId="urn:microsoft.com/office/officeart/2005/8/layout/venn1"/>
    <dgm:cxn modelId="{78CD6073-9260-4DE9-978C-ECAB2D53579D}" type="presParOf" srcId="{3810A1A9-6FB6-4BAF-8A95-BA86EBD2D2D5}" destId="{DBB092D7-7017-4AE1-BB54-37007FF128E7}" srcOrd="3" destOrd="0" presId="urn:microsoft.com/office/officeart/2005/8/layout/venn1"/>
    <dgm:cxn modelId="{D68FDAD8-0C1C-4658-9493-98A09A3A58A8}" type="presParOf" srcId="{3810A1A9-6FB6-4BAF-8A95-BA86EBD2D2D5}" destId="{B31F2B77-8C55-48DE-A932-0FED0EEA0510}" srcOrd="4" destOrd="0" presId="urn:microsoft.com/office/officeart/2005/8/layout/venn1"/>
    <dgm:cxn modelId="{60BBC238-4EEF-41B4-B0BC-C8AB27355529}" type="presParOf" srcId="{3810A1A9-6FB6-4BAF-8A95-BA86EBD2D2D5}" destId="{061E57E5-AD43-461B-B978-0B9B70CBC92D}"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FC5F2B-1CDE-4851-898D-0B58332EE158}"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SG"/>
        </a:p>
      </dgm:t>
    </dgm:pt>
    <dgm:pt modelId="{B0F18007-0DA4-4250-83C5-DB1D6EF64F0C}">
      <dgm:prSet phldrT="[Text]"/>
      <dgm:spPr/>
      <dgm:t>
        <a:bodyPr/>
        <a:lstStyle/>
        <a:p>
          <a:r>
            <a:rPr lang="en-US" dirty="0"/>
            <a:t>AI and Big Data</a:t>
          </a:r>
          <a:endParaRPr lang="en-SG" dirty="0"/>
        </a:p>
      </dgm:t>
    </dgm:pt>
    <dgm:pt modelId="{8271F93F-B302-4F02-9B35-5FC01C697E1B}" type="parTrans" cxnId="{F8D134BA-C54E-41FE-9D70-2773DBDFB996}">
      <dgm:prSet/>
      <dgm:spPr/>
      <dgm:t>
        <a:bodyPr/>
        <a:lstStyle/>
        <a:p>
          <a:endParaRPr lang="en-SG"/>
        </a:p>
      </dgm:t>
    </dgm:pt>
    <dgm:pt modelId="{4E38A063-406C-4DB6-B09B-9471BC15CBD8}" type="sibTrans" cxnId="{F8D134BA-C54E-41FE-9D70-2773DBDFB996}">
      <dgm:prSet/>
      <dgm:spPr/>
      <dgm:t>
        <a:bodyPr/>
        <a:lstStyle/>
        <a:p>
          <a:endParaRPr lang="en-SG"/>
        </a:p>
      </dgm:t>
    </dgm:pt>
    <dgm:pt modelId="{E893F18E-859A-4DEF-8D94-AB6AFC37A382}">
      <dgm:prSet phldrT="[Text]"/>
      <dgm:spPr/>
      <dgm:t>
        <a:bodyPr/>
        <a:lstStyle/>
        <a:p>
          <a:r>
            <a:rPr lang="en-US" dirty="0"/>
            <a:t>Internet of Thing</a:t>
          </a:r>
          <a:endParaRPr lang="en-SG" dirty="0"/>
        </a:p>
      </dgm:t>
    </dgm:pt>
    <dgm:pt modelId="{FCF10528-6175-421C-B957-9686A6DCBB85}" type="parTrans" cxnId="{71D5FF2C-A249-4ABD-8BF1-4EA807FD9697}">
      <dgm:prSet/>
      <dgm:spPr/>
      <dgm:t>
        <a:bodyPr/>
        <a:lstStyle/>
        <a:p>
          <a:endParaRPr lang="en-SG"/>
        </a:p>
      </dgm:t>
    </dgm:pt>
    <dgm:pt modelId="{3C58364D-C809-4FC1-9A27-B9B631A983CA}" type="sibTrans" cxnId="{71D5FF2C-A249-4ABD-8BF1-4EA807FD9697}">
      <dgm:prSet/>
      <dgm:spPr/>
      <dgm:t>
        <a:bodyPr/>
        <a:lstStyle/>
        <a:p>
          <a:endParaRPr lang="en-SG"/>
        </a:p>
      </dgm:t>
    </dgm:pt>
    <dgm:pt modelId="{C73B25F2-6CAB-408D-9660-BC7217C8E91C}">
      <dgm:prSet phldrT="[Text]"/>
      <dgm:spPr/>
      <dgm:t>
        <a:bodyPr/>
        <a:lstStyle/>
        <a:p>
          <a:r>
            <a:rPr lang="en-US" dirty="0"/>
            <a:t>Robotic Process Engineering</a:t>
          </a:r>
          <a:endParaRPr lang="en-SG" dirty="0"/>
        </a:p>
      </dgm:t>
    </dgm:pt>
    <dgm:pt modelId="{5B575C49-E21D-4726-BC98-B30C7FF2A089}" type="parTrans" cxnId="{17E8D443-DA5F-4F4E-B0B3-A7523C47E20E}">
      <dgm:prSet/>
      <dgm:spPr/>
      <dgm:t>
        <a:bodyPr/>
        <a:lstStyle/>
        <a:p>
          <a:endParaRPr lang="en-SG"/>
        </a:p>
      </dgm:t>
    </dgm:pt>
    <dgm:pt modelId="{F2FA80F2-7505-4C61-8616-993F1AC74B71}" type="sibTrans" cxnId="{17E8D443-DA5F-4F4E-B0B3-A7523C47E20E}">
      <dgm:prSet/>
      <dgm:spPr/>
      <dgm:t>
        <a:bodyPr/>
        <a:lstStyle/>
        <a:p>
          <a:endParaRPr lang="en-SG"/>
        </a:p>
      </dgm:t>
    </dgm:pt>
    <dgm:pt modelId="{B282C04B-A01A-4E90-B948-4D3004D104E3}">
      <dgm:prSet phldrT="[Text]"/>
      <dgm:spPr/>
      <dgm:t>
        <a:bodyPr/>
        <a:lstStyle/>
        <a:p>
          <a:r>
            <a:rPr lang="en-US" dirty="0"/>
            <a:t>Block Chain</a:t>
          </a:r>
          <a:endParaRPr lang="en-SG" dirty="0"/>
        </a:p>
      </dgm:t>
    </dgm:pt>
    <dgm:pt modelId="{077FB9D7-063B-41F6-B535-329A78B33588}" type="parTrans" cxnId="{BD814D63-1B8B-4003-9085-C55DD7791C4A}">
      <dgm:prSet/>
      <dgm:spPr/>
      <dgm:t>
        <a:bodyPr/>
        <a:lstStyle/>
        <a:p>
          <a:endParaRPr lang="en-SG"/>
        </a:p>
      </dgm:t>
    </dgm:pt>
    <dgm:pt modelId="{AC215562-15C2-4D98-B262-DD4FA0C0E804}" type="sibTrans" cxnId="{BD814D63-1B8B-4003-9085-C55DD7791C4A}">
      <dgm:prSet/>
      <dgm:spPr/>
      <dgm:t>
        <a:bodyPr/>
        <a:lstStyle/>
        <a:p>
          <a:endParaRPr lang="en-SG"/>
        </a:p>
      </dgm:t>
    </dgm:pt>
    <dgm:pt modelId="{EAAC488C-5966-4CE8-8791-40BA03861E61}">
      <dgm:prSet phldrT="[Text]"/>
      <dgm:spPr/>
      <dgm:t>
        <a:bodyPr/>
        <a:lstStyle/>
        <a:p>
          <a:r>
            <a:rPr lang="en-US" dirty="0"/>
            <a:t>Cloud</a:t>
          </a:r>
          <a:endParaRPr lang="en-SG" dirty="0"/>
        </a:p>
      </dgm:t>
    </dgm:pt>
    <dgm:pt modelId="{1352E3A2-9B26-435A-B547-AF0ADE155AB0}" type="parTrans" cxnId="{321567A9-AF26-42DF-95BD-CE58EDFD5213}">
      <dgm:prSet/>
      <dgm:spPr/>
      <dgm:t>
        <a:bodyPr/>
        <a:lstStyle/>
        <a:p>
          <a:endParaRPr lang="en-SG"/>
        </a:p>
      </dgm:t>
    </dgm:pt>
    <dgm:pt modelId="{7E561002-8002-4914-A849-C23A27B4359B}" type="sibTrans" cxnId="{321567A9-AF26-42DF-95BD-CE58EDFD5213}">
      <dgm:prSet/>
      <dgm:spPr/>
      <dgm:t>
        <a:bodyPr/>
        <a:lstStyle/>
        <a:p>
          <a:endParaRPr lang="en-SG"/>
        </a:p>
      </dgm:t>
    </dgm:pt>
    <dgm:pt modelId="{9BB8F0B9-098A-4871-8EE1-F5EAD2026BD9}">
      <dgm:prSet phldrT="[Text]"/>
      <dgm:spPr/>
      <dgm:t>
        <a:bodyPr/>
        <a:lstStyle/>
        <a:p>
          <a:r>
            <a:rPr lang="en-US" dirty="0"/>
            <a:t>Natural Language Processing</a:t>
          </a:r>
          <a:endParaRPr lang="en-SG" dirty="0"/>
        </a:p>
      </dgm:t>
    </dgm:pt>
    <dgm:pt modelId="{3491587C-3C0C-4115-B771-36EB1ABF1DD0}" type="parTrans" cxnId="{187D64ED-AB38-4A09-80E6-DBF2F4C7211E}">
      <dgm:prSet/>
      <dgm:spPr/>
      <dgm:t>
        <a:bodyPr/>
        <a:lstStyle/>
        <a:p>
          <a:endParaRPr lang="en-SG"/>
        </a:p>
      </dgm:t>
    </dgm:pt>
    <dgm:pt modelId="{963E178F-52D2-4B81-898B-03BF3E6BD038}" type="sibTrans" cxnId="{187D64ED-AB38-4A09-80E6-DBF2F4C7211E}">
      <dgm:prSet/>
      <dgm:spPr/>
      <dgm:t>
        <a:bodyPr/>
        <a:lstStyle/>
        <a:p>
          <a:endParaRPr lang="en-SG"/>
        </a:p>
      </dgm:t>
    </dgm:pt>
    <dgm:pt modelId="{5EE1E164-5E29-4582-8CCE-9578FEA9EDEE}" type="pres">
      <dgm:prSet presAssocID="{3CFC5F2B-1CDE-4851-898D-0B58332EE158}" presName="cycle" presStyleCnt="0">
        <dgm:presLayoutVars>
          <dgm:chMax val="1"/>
          <dgm:dir/>
          <dgm:animLvl val="ctr"/>
          <dgm:resizeHandles val="exact"/>
        </dgm:presLayoutVars>
      </dgm:prSet>
      <dgm:spPr/>
    </dgm:pt>
    <dgm:pt modelId="{5A3BE012-6639-4449-9648-FE40597723A3}" type="pres">
      <dgm:prSet presAssocID="{B0F18007-0DA4-4250-83C5-DB1D6EF64F0C}" presName="centerShape" presStyleLbl="node0" presStyleIdx="0" presStyleCnt="1"/>
      <dgm:spPr/>
    </dgm:pt>
    <dgm:pt modelId="{2D1A9A4E-DA51-4B94-ADEA-5D73849E27A5}" type="pres">
      <dgm:prSet presAssocID="{FCF10528-6175-421C-B957-9686A6DCBB85}" presName="Name9" presStyleLbl="parChTrans1D2" presStyleIdx="0" presStyleCnt="5"/>
      <dgm:spPr/>
    </dgm:pt>
    <dgm:pt modelId="{924BF3E9-DE8E-4A71-8973-157355E3DD55}" type="pres">
      <dgm:prSet presAssocID="{FCF10528-6175-421C-B957-9686A6DCBB85}" presName="connTx" presStyleLbl="parChTrans1D2" presStyleIdx="0" presStyleCnt="5"/>
      <dgm:spPr/>
    </dgm:pt>
    <dgm:pt modelId="{B1676AE5-8640-4FAA-8033-5895021B0E11}" type="pres">
      <dgm:prSet presAssocID="{E893F18E-859A-4DEF-8D94-AB6AFC37A382}" presName="node" presStyleLbl="node1" presStyleIdx="0" presStyleCnt="5">
        <dgm:presLayoutVars>
          <dgm:bulletEnabled val="1"/>
        </dgm:presLayoutVars>
      </dgm:prSet>
      <dgm:spPr/>
    </dgm:pt>
    <dgm:pt modelId="{6E302D9A-BAB5-438C-9C47-8AEDB3C4D13F}" type="pres">
      <dgm:prSet presAssocID="{5B575C49-E21D-4726-BC98-B30C7FF2A089}" presName="Name9" presStyleLbl="parChTrans1D2" presStyleIdx="1" presStyleCnt="5"/>
      <dgm:spPr/>
    </dgm:pt>
    <dgm:pt modelId="{CDAAC190-19A4-429B-AA6E-5F07A54D6269}" type="pres">
      <dgm:prSet presAssocID="{5B575C49-E21D-4726-BC98-B30C7FF2A089}" presName="connTx" presStyleLbl="parChTrans1D2" presStyleIdx="1" presStyleCnt="5"/>
      <dgm:spPr/>
    </dgm:pt>
    <dgm:pt modelId="{3E70B3B1-6692-4F29-8DFC-B4C6C84FFCF5}" type="pres">
      <dgm:prSet presAssocID="{C73B25F2-6CAB-408D-9660-BC7217C8E91C}" presName="node" presStyleLbl="node1" presStyleIdx="1" presStyleCnt="5">
        <dgm:presLayoutVars>
          <dgm:bulletEnabled val="1"/>
        </dgm:presLayoutVars>
      </dgm:prSet>
      <dgm:spPr/>
    </dgm:pt>
    <dgm:pt modelId="{883C5694-8182-4AD1-AAEF-3821FA161030}" type="pres">
      <dgm:prSet presAssocID="{077FB9D7-063B-41F6-B535-329A78B33588}" presName="Name9" presStyleLbl="parChTrans1D2" presStyleIdx="2" presStyleCnt="5"/>
      <dgm:spPr/>
    </dgm:pt>
    <dgm:pt modelId="{DB058161-2E45-4600-8D5B-786829286421}" type="pres">
      <dgm:prSet presAssocID="{077FB9D7-063B-41F6-B535-329A78B33588}" presName="connTx" presStyleLbl="parChTrans1D2" presStyleIdx="2" presStyleCnt="5"/>
      <dgm:spPr/>
    </dgm:pt>
    <dgm:pt modelId="{78FFABC0-800F-42E9-9BAA-FA2EAD2AEC82}" type="pres">
      <dgm:prSet presAssocID="{B282C04B-A01A-4E90-B948-4D3004D104E3}" presName="node" presStyleLbl="node1" presStyleIdx="2" presStyleCnt="5">
        <dgm:presLayoutVars>
          <dgm:bulletEnabled val="1"/>
        </dgm:presLayoutVars>
      </dgm:prSet>
      <dgm:spPr/>
    </dgm:pt>
    <dgm:pt modelId="{B119FFE5-0DE5-4020-BAD7-A779B385E611}" type="pres">
      <dgm:prSet presAssocID="{1352E3A2-9B26-435A-B547-AF0ADE155AB0}" presName="Name9" presStyleLbl="parChTrans1D2" presStyleIdx="3" presStyleCnt="5"/>
      <dgm:spPr/>
    </dgm:pt>
    <dgm:pt modelId="{6F90E154-2BCD-4DB1-9F02-148695303B07}" type="pres">
      <dgm:prSet presAssocID="{1352E3A2-9B26-435A-B547-AF0ADE155AB0}" presName="connTx" presStyleLbl="parChTrans1D2" presStyleIdx="3" presStyleCnt="5"/>
      <dgm:spPr/>
    </dgm:pt>
    <dgm:pt modelId="{3A5F13F6-94F9-4A5A-A597-55279AB2BD9D}" type="pres">
      <dgm:prSet presAssocID="{EAAC488C-5966-4CE8-8791-40BA03861E61}" presName="node" presStyleLbl="node1" presStyleIdx="3" presStyleCnt="5">
        <dgm:presLayoutVars>
          <dgm:bulletEnabled val="1"/>
        </dgm:presLayoutVars>
      </dgm:prSet>
      <dgm:spPr/>
    </dgm:pt>
    <dgm:pt modelId="{C225CF12-E1DE-43ED-AC0E-77B13EB0A10B}" type="pres">
      <dgm:prSet presAssocID="{3491587C-3C0C-4115-B771-36EB1ABF1DD0}" presName="Name9" presStyleLbl="parChTrans1D2" presStyleIdx="4" presStyleCnt="5"/>
      <dgm:spPr/>
    </dgm:pt>
    <dgm:pt modelId="{BF6CACED-C9F6-4710-8244-D9F6D6881BB2}" type="pres">
      <dgm:prSet presAssocID="{3491587C-3C0C-4115-B771-36EB1ABF1DD0}" presName="connTx" presStyleLbl="parChTrans1D2" presStyleIdx="4" presStyleCnt="5"/>
      <dgm:spPr/>
    </dgm:pt>
    <dgm:pt modelId="{BAEF2113-C81E-493D-A642-908545D1D567}" type="pres">
      <dgm:prSet presAssocID="{9BB8F0B9-098A-4871-8EE1-F5EAD2026BD9}" presName="node" presStyleLbl="node1" presStyleIdx="4" presStyleCnt="5">
        <dgm:presLayoutVars>
          <dgm:bulletEnabled val="1"/>
        </dgm:presLayoutVars>
      </dgm:prSet>
      <dgm:spPr/>
    </dgm:pt>
  </dgm:ptLst>
  <dgm:cxnLst>
    <dgm:cxn modelId="{E3D23A02-2324-40E2-8566-5F23BC8A1FCA}" type="presOf" srcId="{FCF10528-6175-421C-B957-9686A6DCBB85}" destId="{924BF3E9-DE8E-4A71-8973-157355E3DD55}" srcOrd="1" destOrd="0" presId="urn:microsoft.com/office/officeart/2005/8/layout/radial1"/>
    <dgm:cxn modelId="{1F6C1415-B55C-452C-A70C-8503DE72E55F}" type="presOf" srcId="{5B575C49-E21D-4726-BC98-B30C7FF2A089}" destId="{6E302D9A-BAB5-438C-9C47-8AEDB3C4D13F}" srcOrd="0" destOrd="0" presId="urn:microsoft.com/office/officeart/2005/8/layout/radial1"/>
    <dgm:cxn modelId="{9B430D16-912C-4E8A-91B5-F7E6C7DCEF9B}" type="presOf" srcId="{9BB8F0B9-098A-4871-8EE1-F5EAD2026BD9}" destId="{BAEF2113-C81E-493D-A642-908545D1D567}" srcOrd="0" destOrd="0" presId="urn:microsoft.com/office/officeart/2005/8/layout/radial1"/>
    <dgm:cxn modelId="{3AAB1019-B5BF-4400-9CBE-0FF0BFEA6B56}" type="presOf" srcId="{C73B25F2-6CAB-408D-9660-BC7217C8E91C}" destId="{3E70B3B1-6692-4F29-8DFC-B4C6C84FFCF5}" srcOrd="0" destOrd="0" presId="urn:microsoft.com/office/officeart/2005/8/layout/radial1"/>
    <dgm:cxn modelId="{71D5FF2C-A249-4ABD-8BF1-4EA807FD9697}" srcId="{B0F18007-0DA4-4250-83C5-DB1D6EF64F0C}" destId="{E893F18E-859A-4DEF-8D94-AB6AFC37A382}" srcOrd="0" destOrd="0" parTransId="{FCF10528-6175-421C-B957-9686A6DCBB85}" sibTransId="{3C58364D-C809-4FC1-9A27-B9B631A983CA}"/>
    <dgm:cxn modelId="{BD814D63-1B8B-4003-9085-C55DD7791C4A}" srcId="{B0F18007-0DA4-4250-83C5-DB1D6EF64F0C}" destId="{B282C04B-A01A-4E90-B948-4D3004D104E3}" srcOrd="2" destOrd="0" parTransId="{077FB9D7-063B-41F6-B535-329A78B33588}" sibTransId="{AC215562-15C2-4D98-B262-DD4FA0C0E804}"/>
    <dgm:cxn modelId="{17E8D443-DA5F-4F4E-B0B3-A7523C47E20E}" srcId="{B0F18007-0DA4-4250-83C5-DB1D6EF64F0C}" destId="{C73B25F2-6CAB-408D-9660-BC7217C8E91C}" srcOrd="1" destOrd="0" parTransId="{5B575C49-E21D-4726-BC98-B30C7FF2A089}" sibTransId="{F2FA80F2-7505-4C61-8616-993F1AC74B71}"/>
    <dgm:cxn modelId="{53519F44-194C-4D6C-BC7B-562FF9F49454}" type="presOf" srcId="{077FB9D7-063B-41F6-B535-329A78B33588}" destId="{883C5694-8182-4AD1-AAEF-3821FA161030}" srcOrd="0" destOrd="0" presId="urn:microsoft.com/office/officeart/2005/8/layout/radial1"/>
    <dgm:cxn modelId="{290C6D45-9194-4DA0-B5E9-A8EE7ED806F0}" type="presOf" srcId="{3CFC5F2B-1CDE-4851-898D-0B58332EE158}" destId="{5EE1E164-5E29-4582-8CCE-9578FEA9EDEE}" srcOrd="0" destOrd="0" presId="urn:microsoft.com/office/officeart/2005/8/layout/radial1"/>
    <dgm:cxn modelId="{5DA67867-A80D-4FD1-8440-174FF1314CCB}" type="presOf" srcId="{3491587C-3C0C-4115-B771-36EB1ABF1DD0}" destId="{BF6CACED-C9F6-4710-8244-D9F6D6881BB2}" srcOrd="1" destOrd="0" presId="urn:microsoft.com/office/officeart/2005/8/layout/radial1"/>
    <dgm:cxn modelId="{F8745F69-390B-4303-9EE6-B9E2311108CF}" type="presOf" srcId="{B282C04B-A01A-4E90-B948-4D3004D104E3}" destId="{78FFABC0-800F-42E9-9BAA-FA2EAD2AEC82}" srcOrd="0" destOrd="0" presId="urn:microsoft.com/office/officeart/2005/8/layout/radial1"/>
    <dgm:cxn modelId="{C8086149-7053-49F4-99CF-E6D10C010576}" type="presOf" srcId="{1352E3A2-9B26-435A-B547-AF0ADE155AB0}" destId="{6F90E154-2BCD-4DB1-9F02-148695303B07}" srcOrd="1" destOrd="0" presId="urn:microsoft.com/office/officeart/2005/8/layout/radial1"/>
    <dgm:cxn modelId="{225C6671-A6BD-498D-AF1C-619CF6387709}" type="presOf" srcId="{FCF10528-6175-421C-B957-9686A6DCBB85}" destId="{2D1A9A4E-DA51-4B94-ADEA-5D73849E27A5}" srcOrd="0" destOrd="0" presId="urn:microsoft.com/office/officeart/2005/8/layout/radial1"/>
    <dgm:cxn modelId="{A6FEED85-0EA2-4062-BA20-2E7B1D1114E2}" type="presOf" srcId="{1352E3A2-9B26-435A-B547-AF0ADE155AB0}" destId="{B119FFE5-0DE5-4020-BAD7-A779B385E611}" srcOrd="0" destOrd="0" presId="urn:microsoft.com/office/officeart/2005/8/layout/radial1"/>
    <dgm:cxn modelId="{321567A9-AF26-42DF-95BD-CE58EDFD5213}" srcId="{B0F18007-0DA4-4250-83C5-DB1D6EF64F0C}" destId="{EAAC488C-5966-4CE8-8791-40BA03861E61}" srcOrd="3" destOrd="0" parTransId="{1352E3A2-9B26-435A-B547-AF0ADE155AB0}" sibTransId="{7E561002-8002-4914-A849-C23A27B4359B}"/>
    <dgm:cxn modelId="{FE95B3B2-6667-468C-8037-EB6AE7DDA49A}" type="presOf" srcId="{E893F18E-859A-4DEF-8D94-AB6AFC37A382}" destId="{B1676AE5-8640-4FAA-8033-5895021B0E11}" srcOrd="0" destOrd="0" presId="urn:microsoft.com/office/officeart/2005/8/layout/radial1"/>
    <dgm:cxn modelId="{A3A48AB3-B291-4365-A7CD-AF3328985BCB}" type="presOf" srcId="{3491587C-3C0C-4115-B771-36EB1ABF1DD0}" destId="{C225CF12-E1DE-43ED-AC0E-77B13EB0A10B}" srcOrd="0" destOrd="0" presId="urn:microsoft.com/office/officeart/2005/8/layout/radial1"/>
    <dgm:cxn modelId="{F8D134BA-C54E-41FE-9D70-2773DBDFB996}" srcId="{3CFC5F2B-1CDE-4851-898D-0B58332EE158}" destId="{B0F18007-0DA4-4250-83C5-DB1D6EF64F0C}" srcOrd="0" destOrd="0" parTransId="{8271F93F-B302-4F02-9B35-5FC01C697E1B}" sibTransId="{4E38A063-406C-4DB6-B09B-9471BC15CBD8}"/>
    <dgm:cxn modelId="{869140BF-11DE-4FAD-8D91-1FA2367F36D0}" type="presOf" srcId="{EAAC488C-5966-4CE8-8791-40BA03861E61}" destId="{3A5F13F6-94F9-4A5A-A597-55279AB2BD9D}" srcOrd="0" destOrd="0" presId="urn:microsoft.com/office/officeart/2005/8/layout/radial1"/>
    <dgm:cxn modelId="{38C019D6-6C73-4162-93BC-4AB1380C72F7}" type="presOf" srcId="{5B575C49-E21D-4726-BC98-B30C7FF2A089}" destId="{CDAAC190-19A4-429B-AA6E-5F07A54D6269}" srcOrd="1" destOrd="0" presId="urn:microsoft.com/office/officeart/2005/8/layout/radial1"/>
    <dgm:cxn modelId="{43F221DA-5BCA-4F2E-84F3-E8ADE325CD1C}" type="presOf" srcId="{077FB9D7-063B-41F6-B535-329A78B33588}" destId="{DB058161-2E45-4600-8D5B-786829286421}" srcOrd="1" destOrd="0" presId="urn:microsoft.com/office/officeart/2005/8/layout/radial1"/>
    <dgm:cxn modelId="{187D64ED-AB38-4A09-80E6-DBF2F4C7211E}" srcId="{B0F18007-0DA4-4250-83C5-DB1D6EF64F0C}" destId="{9BB8F0B9-098A-4871-8EE1-F5EAD2026BD9}" srcOrd="4" destOrd="0" parTransId="{3491587C-3C0C-4115-B771-36EB1ABF1DD0}" sibTransId="{963E178F-52D2-4B81-898B-03BF3E6BD038}"/>
    <dgm:cxn modelId="{B9A908FA-06B9-45A7-ABB3-19C17F4F4DE9}" type="presOf" srcId="{B0F18007-0DA4-4250-83C5-DB1D6EF64F0C}" destId="{5A3BE012-6639-4449-9648-FE40597723A3}" srcOrd="0" destOrd="0" presId="urn:microsoft.com/office/officeart/2005/8/layout/radial1"/>
    <dgm:cxn modelId="{2E4CA0F6-DAC7-441E-9541-E093F7C15228}" type="presParOf" srcId="{5EE1E164-5E29-4582-8CCE-9578FEA9EDEE}" destId="{5A3BE012-6639-4449-9648-FE40597723A3}" srcOrd="0" destOrd="0" presId="urn:microsoft.com/office/officeart/2005/8/layout/radial1"/>
    <dgm:cxn modelId="{C77792F5-0A93-452E-A72C-8BCFA65BEC07}" type="presParOf" srcId="{5EE1E164-5E29-4582-8CCE-9578FEA9EDEE}" destId="{2D1A9A4E-DA51-4B94-ADEA-5D73849E27A5}" srcOrd="1" destOrd="0" presId="urn:microsoft.com/office/officeart/2005/8/layout/radial1"/>
    <dgm:cxn modelId="{21B772E8-55C6-43AC-B305-21785C20B66C}" type="presParOf" srcId="{2D1A9A4E-DA51-4B94-ADEA-5D73849E27A5}" destId="{924BF3E9-DE8E-4A71-8973-157355E3DD55}" srcOrd="0" destOrd="0" presId="urn:microsoft.com/office/officeart/2005/8/layout/radial1"/>
    <dgm:cxn modelId="{AC4B18FA-DC88-4728-83AE-69BE9C0192BF}" type="presParOf" srcId="{5EE1E164-5E29-4582-8CCE-9578FEA9EDEE}" destId="{B1676AE5-8640-4FAA-8033-5895021B0E11}" srcOrd="2" destOrd="0" presId="urn:microsoft.com/office/officeart/2005/8/layout/radial1"/>
    <dgm:cxn modelId="{FB0FF945-844A-4BAF-AC33-90EEB681AA20}" type="presParOf" srcId="{5EE1E164-5E29-4582-8CCE-9578FEA9EDEE}" destId="{6E302D9A-BAB5-438C-9C47-8AEDB3C4D13F}" srcOrd="3" destOrd="0" presId="urn:microsoft.com/office/officeart/2005/8/layout/radial1"/>
    <dgm:cxn modelId="{9183323A-09E1-4EEC-809E-AACCF1819EFB}" type="presParOf" srcId="{6E302D9A-BAB5-438C-9C47-8AEDB3C4D13F}" destId="{CDAAC190-19A4-429B-AA6E-5F07A54D6269}" srcOrd="0" destOrd="0" presId="urn:microsoft.com/office/officeart/2005/8/layout/radial1"/>
    <dgm:cxn modelId="{699FF715-892E-4388-AF53-1630721A15DB}" type="presParOf" srcId="{5EE1E164-5E29-4582-8CCE-9578FEA9EDEE}" destId="{3E70B3B1-6692-4F29-8DFC-B4C6C84FFCF5}" srcOrd="4" destOrd="0" presId="urn:microsoft.com/office/officeart/2005/8/layout/radial1"/>
    <dgm:cxn modelId="{E9B3D384-7A06-4C97-A938-097DC8D78F53}" type="presParOf" srcId="{5EE1E164-5E29-4582-8CCE-9578FEA9EDEE}" destId="{883C5694-8182-4AD1-AAEF-3821FA161030}" srcOrd="5" destOrd="0" presId="urn:microsoft.com/office/officeart/2005/8/layout/radial1"/>
    <dgm:cxn modelId="{1F960CA1-482F-4D1B-9949-0EB3CA7EB1AA}" type="presParOf" srcId="{883C5694-8182-4AD1-AAEF-3821FA161030}" destId="{DB058161-2E45-4600-8D5B-786829286421}" srcOrd="0" destOrd="0" presId="urn:microsoft.com/office/officeart/2005/8/layout/radial1"/>
    <dgm:cxn modelId="{E0B64C2F-3CEA-4CE4-AF96-741213F0FC7E}" type="presParOf" srcId="{5EE1E164-5E29-4582-8CCE-9578FEA9EDEE}" destId="{78FFABC0-800F-42E9-9BAA-FA2EAD2AEC82}" srcOrd="6" destOrd="0" presId="urn:microsoft.com/office/officeart/2005/8/layout/radial1"/>
    <dgm:cxn modelId="{45D5FCE3-E331-48CC-9956-00A229616CFE}" type="presParOf" srcId="{5EE1E164-5E29-4582-8CCE-9578FEA9EDEE}" destId="{B119FFE5-0DE5-4020-BAD7-A779B385E611}" srcOrd="7" destOrd="0" presId="urn:microsoft.com/office/officeart/2005/8/layout/radial1"/>
    <dgm:cxn modelId="{7E8BC32B-1270-4AB3-8DB3-2F51B95EFB81}" type="presParOf" srcId="{B119FFE5-0DE5-4020-BAD7-A779B385E611}" destId="{6F90E154-2BCD-4DB1-9F02-148695303B07}" srcOrd="0" destOrd="0" presId="urn:microsoft.com/office/officeart/2005/8/layout/radial1"/>
    <dgm:cxn modelId="{C14A432E-DC86-4DED-95BB-1E6B512C6750}" type="presParOf" srcId="{5EE1E164-5E29-4582-8CCE-9578FEA9EDEE}" destId="{3A5F13F6-94F9-4A5A-A597-55279AB2BD9D}" srcOrd="8" destOrd="0" presId="urn:microsoft.com/office/officeart/2005/8/layout/radial1"/>
    <dgm:cxn modelId="{51982926-D5ED-48DF-A008-B9590B0744A9}" type="presParOf" srcId="{5EE1E164-5E29-4582-8CCE-9578FEA9EDEE}" destId="{C225CF12-E1DE-43ED-AC0E-77B13EB0A10B}" srcOrd="9" destOrd="0" presId="urn:microsoft.com/office/officeart/2005/8/layout/radial1"/>
    <dgm:cxn modelId="{6172368B-381C-46B4-B0A0-BA32DE3BDFC2}" type="presParOf" srcId="{C225CF12-E1DE-43ED-AC0E-77B13EB0A10B}" destId="{BF6CACED-C9F6-4710-8244-D9F6D6881BB2}" srcOrd="0" destOrd="0" presId="urn:microsoft.com/office/officeart/2005/8/layout/radial1"/>
    <dgm:cxn modelId="{984EC88F-ADF6-4370-BC9D-71AB09720955}" type="presParOf" srcId="{5EE1E164-5E29-4582-8CCE-9578FEA9EDEE}" destId="{BAEF2113-C81E-493D-A642-908545D1D567}" srcOrd="10"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2B493-59EA-4BA8-8FB9-1120915A0D43}">
      <dsp:nvSpPr>
        <dsp:cNvPr id="0" name=""/>
        <dsp:cNvSpPr/>
      </dsp:nvSpPr>
      <dsp:spPr>
        <a:xfrm>
          <a:off x="2340102" y="47910"/>
          <a:ext cx="2299715" cy="229971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SG" sz="1900" kern="1200" dirty="0"/>
            <a:t>Financial Management</a:t>
          </a:r>
        </a:p>
      </dsp:txBody>
      <dsp:txXfrm>
        <a:off x="2646731" y="450360"/>
        <a:ext cx="1686457" cy="1034871"/>
      </dsp:txXfrm>
    </dsp:sp>
    <dsp:sp modelId="{8A2B0D0D-809A-4180-88D9-0747186BFF85}">
      <dsp:nvSpPr>
        <dsp:cNvPr id="0" name=""/>
        <dsp:cNvSpPr/>
      </dsp:nvSpPr>
      <dsp:spPr>
        <a:xfrm>
          <a:off x="3169916" y="1485232"/>
          <a:ext cx="2299715" cy="229971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SG" sz="1900" kern="1200" dirty="0"/>
            <a:t>Management Accounting</a:t>
          </a:r>
        </a:p>
      </dsp:txBody>
      <dsp:txXfrm>
        <a:off x="3873245" y="2079326"/>
        <a:ext cx="1379829" cy="1264843"/>
      </dsp:txXfrm>
    </dsp:sp>
    <dsp:sp modelId="{B31F2B77-8C55-48DE-A932-0FED0EEA0510}">
      <dsp:nvSpPr>
        <dsp:cNvPr id="0" name=""/>
        <dsp:cNvSpPr/>
      </dsp:nvSpPr>
      <dsp:spPr>
        <a:xfrm>
          <a:off x="1510288" y="1485232"/>
          <a:ext cx="2299715" cy="229971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SG" sz="1900" kern="1200" dirty="0"/>
            <a:t>Financial Accounting</a:t>
          </a:r>
        </a:p>
      </dsp:txBody>
      <dsp:txXfrm>
        <a:off x="1726844" y="2079326"/>
        <a:ext cx="1379829" cy="12648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2B493-59EA-4BA8-8FB9-1120915A0D43}">
      <dsp:nvSpPr>
        <dsp:cNvPr id="0" name=""/>
        <dsp:cNvSpPr/>
      </dsp:nvSpPr>
      <dsp:spPr>
        <a:xfrm>
          <a:off x="2340102" y="47910"/>
          <a:ext cx="2299715" cy="229971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r>
            <a:rPr lang="en-SG" sz="2200" kern="1200" dirty="0"/>
            <a:t>Analytics</a:t>
          </a:r>
        </a:p>
      </dsp:txBody>
      <dsp:txXfrm>
        <a:off x="2646731" y="450360"/>
        <a:ext cx="1686457" cy="1034871"/>
      </dsp:txXfrm>
    </dsp:sp>
    <dsp:sp modelId="{8A2B0D0D-809A-4180-88D9-0747186BFF85}">
      <dsp:nvSpPr>
        <dsp:cNvPr id="0" name=""/>
        <dsp:cNvSpPr/>
      </dsp:nvSpPr>
      <dsp:spPr>
        <a:xfrm>
          <a:off x="3169916" y="1485232"/>
          <a:ext cx="2299715" cy="229971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r>
            <a:rPr lang="en-SG" sz="2200" kern="1200" dirty="0"/>
            <a:t>Prediction</a:t>
          </a:r>
        </a:p>
      </dsp:txBody>
      <dsp:txXfrm>
        <a:off x="3873245" y="2079326"/>
        <a:ext cx="1379829" cy="1264843"/>
      </dsp:txXfrm>
    </dsp:sp>
    <dsp:sp modelId="{B31F2B77-8C55-48DE-A932-0FED0EEA0510}">
      <dsp:nvSpPr>
        <dsp:cNvPr id="0" name=""/>
        <dsp:cNvSpPr/>
      </dsp:nvSpPr>
      <dsp:spPr>
        <a:xfrm>
          <a:off x="1510288" y="1485232"/>
          <a:ext cx="2299715" cy="229971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r>
            <a:rPr lang="en-SG" sz="2200" kern="1200" dirty="0"/>
            <a:t>Automation</a:t>
          </a:r>
        </a:p>
      </dsp:txBody>
      <dsp:txXfrm>
        <a:off x="1726844" y="2079326"/>
        <a:ext cx="1379829" cy="12648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2B493-59EA-4BA8-8FB9-1120915A0D43}">
      <dsp:nvSpPr>
        <dsp:cNvPr id="0" name=""/>
        <dsp:cNvSpPr/>
      </dsp:nvSpPr>
      <dsp:spPr>
        <a:xfrm>
          <a:off x="2423352" y="52449"/>
          <a:ext cx="2517553" cy="251755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SG" sz="2400" kern="1200" dirty="0"/>
            <a:t>Neural Network</a:t>
          </a:r>
        </a:p>
      </dsp:txBody>
      <dsp:txXfrm>
        <a:off x="2759026" y="493020"/>
        <a:ext cx="1846205" cy="1132898"/>
      </dsp:txXfrm>
    </dsp:sp>
    <dsp:sp modelId="{8A2B0D0D-809A-4180-88D9-0747186BFF85}">
      <dsp:nvSpPr>
        <dsp:cNvPr id="0" name=""/>
        <dsp:cNvSpPr/>
      </dsp:nvSpPr>
      <dsp:spPr>
        <a:xfrm>
          <a:off x="3331770" y="1625919"/>
          <a:ext cx="2517553" cy="251755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SG" sz="2400" kern="1200" dirty="0"/>
            <a:t>Chatbot</a:t>
          </a:r>
        </a:p>
      </dsp:txBody>
      <dsp:txXfrm>
        <a:off x="4101721" y="2276287"/>
        <a:ext cx="1510531" cy="1384654"/>
      </dsp:txXfrm>
    </dsp:sp>
    <dsp:sp modelId="{B31F2B77-8C55-48DE-A932-0FED0EEA0510}">
      <dsp:nvSpPr>
        <dsp:cNvPr id="0" name=""/>
        <dsp:cNvSpPr/>
      </dsp:nvSpPr>
      <dsp:spPr>
        <a:xfrm>
          <a:off x="1514935" y="1625919"/>
          <a:ext cx="2517553" cy="251755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SG" sz="2400" kern="1200" dirty="0"/>
            <a:t>RPA</a:t>
          </a:r>
        </a:p>
      </dsp:txBody>
      <dsp:txXfrm>
        <a:off x="1752005" y="2276287"/>
        <a:ext cx="1510531" cy="13846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3BE012-6639-4449-9648-FE40597723A3}">
      <dsp:nvSpPr>
        <dsp:cNvPr id="0" name=""/>
        <dsp:cNvSpPr/>
      </dsp:nvSpPr>
      <dsp:spPr>
        <a:xfrm>
          <a:off x="2697720" y="1778117"/>
          <a:ext cx="1364952" cy="136495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AI and Big Data</a:t>
          </a:r>
          <a:endParaRPr lang="en-SG" sz="2200" kern="1200" dirty="0"/>
        </a:p>
      </dsp:txBody>
      <dsp:txXfrm>
        <a:off x="2897613" y="1978010"/>
        <a:ext cx="965166" cy="965166"/>
      </dsp:txXfrm>
    </dsp:sp>
    <dsp:sp modelId="{2D1A9A4E-DA51-4B94-ADEA-5D73849E27A5}">
      <dsp:nvSpPr>
        <dsp:cNvPr id="0" name=""/>
        <dsp:cNvSpPr/>
      </dsp:nvSpPr>
      <dsp:spPr>
        <a:xfrm rot="16200000">
          <a:off x="3175385" y="1555135"/>
          <a:ext cx="409622" cy="36342"/>
        </a:xfrm>
        <a:custGeom>
          <a:avLst/>
          <a:gdLst/>
          <a:ahLst/>
          <a:cxnLst/>
          <a:rect l="0" t="0" r="0" b="0"/>
          <a:pathLst>
            <a:path>
              <a:moveTo>
                <a:pt x="0" y="18171"/>
              </a:moveTo>
              <a:lnTo>
                <a:pt x="409622" y="181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3369956" y="1563065"/>
        <a:ext cx="20481" cy="20481"/>
      </dsp:txXfrm>
    </dsp:sp>
    <dsp:sp modelId="{B1676AE5-8640-4FAA-8033-5895021B0E11}">
      <dsp:nvSpPr>
        <dsp:cNvPr id="0" name=""/>
        <dsp:cNvSpPr/>
      </dsp:nvSpPr>
      <dsp:spPr>
        <a:xfrm>
          <a:off x="2697720" y="3542"/>
          <a:ext cx="1364952" cy="136495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Internet of Thing</a:t>
          </a:r>
          <a:endParaRPr lang="en-SG" sz="1500" kern="1200" dirty="0"/>
        </a:p>
      </dsp:txBody>
      <dsp:txXfrm>
        <a:off x="2897613" y="203435"/>
        <a:ext cx="965166" cy="965166"/>
      </dsp:txXfrm>
    </dsp:sp>
    <dsp:sp modelId="{6E302D9A-BAB5-438C-9C47-8AEDB3C4D13F}">
      <dsp:nvSpPr>
        <dsp:cNvPr id="0" name=""/>
        <dsp:cNvSpPr/>
      </dsp:nvSpPr>
      <dsp:spPr>
        <a:xfrm rot="20520000">
          <a:off x="4019246" y="2168235"/>
          <a:ext cx="409622" cy="36342"/>
        </a:xfrm>
        <a:custGeom>
          <a:avLst/>
          <a:gdLst/>
          <a:ahLst/>
          <a:cxnLst/>
          <a:rect l="0" t="0" r="0" b="0"/>
          <a:pathLst>
            <a:path>
              <a:moveTo>
                <a:pt x="0" y="18171"/>
              </a:moveTo>
              <a:lnTo>
                <a:pt x="409622" y="181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213816" y="2176166"/>
        <a:ext cx="20481" cy="20481"/>
      </dsp:txXfrm>
    </dsp:sp>
    <dsp:sp modelId="{3E70B3B1-6692-4F29-8DFC-B4C6C84FFCF5}">
      <dsp:nvSpPr>
        <dsp:cNvPr id="0" name=""/>
        <dsp:cNvSpPr/>
      </dsp:nvSpPr>
      <dsp:spPr>
        <a:xfrm>
          <a:off x="4385441" y="1229743"/>
          <a:ext cx="1364952" cy="136495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Robotic Process Engineering</a:t>
          </a:r>
          <a:endParaRPr lang="en-SG" sz="1500" kern="1200" dirty="0"/>
        </a:p>
      </dsp:txBody>
      <dsp:txXfrm>
        <a:off x="4585334" y="1429636"/>
        <a:ext cx="965166" cy="965166"/>
      </dsp:txXfrm>
    </dsp:sp>
    <dsp:sp modelId="{883C5694-8182-4AD1-AAEF-3821FA161030}">
      <dsp:nvSpPr>
        <dsp:cNvPr id="0" name=""/>
        <dsp:cNvSpPr/>
      </dsp:nvSpPr>
      <dsp:spPr>
        <a:xfrm rot="3240000">
          <a:off x="3696920" y="3160252"/>
          <a:ext cx="409622" cy="36342"/>
        </a:xfrm>
        <a:custGeom>
          <a:avLst/>
          <a:gdLst/>
          <a:ahLst/>
          <a:cxnLst/>
          <a:rect l="0" t="0" r="0" b="0"/>
          <a:pathLst>
            <a:path>
              <a:moveTo>
                <a:pt x="0" y="18171"/>
              </a:moveTo>
              <a:lnTo>
                <a:pt x="409622" y="181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3891490" y="3168183"/>
        <a:ext cx="20481" cy="20481"/>
      </dsp:txXfrm>
    </dsp:sp>
    <dsp:sp modelId="{78FFABC0-800F-42E9-9BAA-FA2EAD2AEC82}">
      <dsp:nvSpPr>
        <dsp:cNvPr id="0" name=""/>
        <dsp:cNvSpPr/>
      </dsp:nvSpPr>
      <dsp:spPr>
        <a:xfrm>
          <a:off x="3740789" y="3213778"/>
          <a:ext cx="1364952" cy="136495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Block Chain</a:t>
          </a:r>
          <a:endParaRPr lang="en-SG" sz="1500" kern="1200" dirty="0"/>
        </a:p>
      </dsp:txBody>
      <dsp:txXfrm>
        <a:off x="3940682" y="3413671"/>
        <a:ext cx="965166" cy="965166"/>
      </dsp:txXfrm>
    </dsp:sp>
    <dsp:sp modelId="{B119FFE5-0DE5-4020-BAD7-A779B385E611}">
      <dsp:nvSpPr>
        <dsp:cNvPr id="0" name=""/>
        <dsp:cNvSpPr/>
      </dsp:nvSpPr>
      <dsp:spPr>
        <a:xfrm rot="7560000">
          <a:off x="2653851" y="3160252"/>
          <a:ext cx="409622" cy="36342"/>
        </a:xfrm>
        <a:custGeom>
          <a:avLst/>
          <a:gdLst/>
          <a:ahLst/>
          <a:cxnLst/>
          <a:rect l="0" t="0" r="0" b="0"/>
          <a:pathLst>
            <a:path>
              <a:moveTo>
                <a:pt x="0" y="18171"/>
              </a:moveTo>
              <a:lnTo>
                <a:pt x="409622" y="181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rot="10800000">
        <a:off x="2848422" y="3168183"/>
        <a:ext cx="20481" cy="20481"/>
      </dsp:txXfrm>
    </dsp:sp>
    <dsp:sp modelId="{3A5F13F6-94F9-4A5A-A597-55279AB2BD9D}">
      <dsp:nvSpPr>
        <dsp:cNvPr id="0" name=""/>
        <dsp:cNvSpPr/>
      </dsp:nvSpPr>
      <dsp:spPr>
        <a:xfrm>
          <a:off x="1654651" y="3213778"/>
          <a:ext cx="1364952" cy="136495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Cloud</a:t>
          </a:r>
          <a:endParaRPr lang="en-SG" sz="1500" kern="1200" dirty="0"/>
        </a:p>
      </dsp:txBody>
      <dsp:txXfrm>
        <a:off x="1854544" y="3413671"/>
        <a:ext cx="965166" cy="965166"/>
      </dsp:txXfrm>
    </dsp:sp>
    <dsp:sp modelId="{C225CF12-E1DE-43ED-AC0E-77B13EB0A10B}">
      <dsp:nvSpPr>
        <dsp:cNvPr id="0" name=""/>
        <dsp:cNvSpPr/>
      </dsp:nvSpPr>
      <dsp:spPr>
        <a:xfrm rot="11880000">
          <a:off x="2331525" y="2168235"/>
          <a:ext cx="409622" cy="36342"/>
        </a:xfrm>
        <a:custGeom>
          <a:avLst/>
          <a:gdLst/>
          <a:ahLst/>
          <a:cxnLst/>
          <a:rect l="0" t="0" r="0" b="0"/>
          <a:pathLst>
            <a:path>
              <a:moveTo>
                <a:pt x="0" y="18171"/>
              </a:moveTo>
              <a:lnTo>
                <a:pt x="409622" y="181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rot="10800000">
        <a:off x="2526096" y="2176166"/>
        <a:ext cx="20481" cy="20481"/>
      </dsp:txXfrm>
    </dsp:sp>
    <dsp:sp modelId="{BAEF2113-C81E-493D-A642-908545D1D567}">
      <dsp:nvSpPr>
        <dsp:cNvPr id="0" name=""/>
        <dsp:cNvSpPr/>
      </dsp:nvSpPr>
      <dsp:spPr>
        <a:xfrm>
          <a:off x="1009999" y="1229743"/>
          <a:ext cx="1364952" cy="136495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Natural Language Processing</a:t>
          </a:r>
          <a:endParaRPr lang="en-SG" sz="1500" kern="1200" dirty="0"/>
        </a:p>
      </dsp:txBody>
      <dsp:txXfrm>
        <a:off x="1209892" y="1429636"/>
        <a:ext cx="965166" cy="96516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1EFC5B3-379E-EF40-A0D2-38E640436CC2}" type="datetimeFigureOut">
              <a:rPr lang="en-US" smtClean="0">
                <a:latin typeface="Arial"/>
              </a:rPr>
              <a:t>8/13/2020</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A029101-7F9C-2D47-B95D-7561785BF174}"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39611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FA36F0-6936-4FC0-97A3-A708269A923B}" type="datetimeFigureOut">
              <a:rPr lang="en-SG" smtClean="0"/>
              <a:t>13/8/2020</a:t>
            </a:fld>
            <a:endParaRPr lang="en-SG"/>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820A2B-4052-4FBD-8A9E-819616F498F6}" type="slidenum">
              <a:rPr lang="en-SG" smtClean="0"/>
              <a:t>‹#›</a:t>
            </a:fld>
            <a:endParaRPr lang="en-SG"/>
          </a:p>
        </p:txBody>
      </p:sp>
    </p:spTree>
    <p:extLst>
      <p:ext uri="{BB962C8B-B14F-4D97-AF65-F5344CB8AC3E}">
        <p14:creationId xmlns:p14="http://schemas.microsoft.com/office/powerpoint/2010/main" val="2774952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2C820A2B-4052-4FBD-8A9E-819616F498F6}" type="slidenum">
              <a:rPr lang="en-SG" smtClean="0"/>
              <a:t>1</a:t>
            </a:fld>
            <a:endParaRPr lang="en-SG"/>
          </a:p>
        </p:txBody>
      </p:sp>
    </p:spTree>
    <p:extLst>
      <p:ext uri="{BB962C8B-B14F-4D97-AF65-F5344CB8AC3E}">
        <p14:creationId xmlns:p14="http://schemas.microsoft.com/office/powerpoint/2010/main" val="3540023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1506D0-17D0-4312-9257-5B5A1A47980F}" type="slidenum">
              <a:rPr lang="en-US" smtClean="0"/>
              <a:t>36</a:t>
            </a:fld>
            <a:endParaRPr lang="en-US"/>
          </a:p>
        </p:txBody>
      </p:sp>
    </p:spTree>
    <p:extLst>
      <p:ext uri="{BB962C8B-B14F-4D97-AF65-F5344CB8AC3E}">
        <p14:creationId xmlns:p14="http://schemas.microsoft.com/office/powerpoint/2010/main" val="79383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a:extLst>
              <a:ext uri="{FF2B5EF4-FFF2-40B4-BE49-F238E27FC236}">
                <a16:creationId xmlns:a16="http://schemas.microsoft.com/office/drawing/2014/main" id="{24408D80-D1AE-4176-B7BE-4349699980B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08407CA-C55C-437E-A640-48AD5C405924}" type="slidenum">
              <a:rPr lang="en-US" altLang="en-US" smtClean="0">
                <a:latin typeface="Calibri" panose="020F0502020204030204" pitchFamily="34" charset="0"/>
              </a:rPr>
              <a:pPr/>
              <a:t>42</a:t>
            </a:fld>
            <a:endParaRPr lang="en-US" altLang="en-US">
              <a:latin typeface="Calibri" panose="020F0502020204030204" pitchFamily="34" charset="0"/>
            </a:endParaRPr>
          </a:p>
        </p:txBody>
      </p:sp>
      <p:sp>
        <p:nvSpPr>
          <p:cNvPr id="138243" name="Rectangle 2">
            <a:extLst>
              <a:ext uri="{FF2B5EF4-FFF2-40B4-BE49-F238E27FC236}">
                <a16:creationId xmlns:a16="http://schemas.microsoft.com/office/drawing/2014/main" id="{7E372DC2-E28A-4F9F-939C-7122B871C2C0}"/>
              </a:ext>
            </a:extLst>
          </p:cNvPr>
          <p:cNvSpPr>
            <a:spLocks noGrp="1" noRot="1" noChangeAspect="1" noChangeArrowheads="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4" name="Rectangle 3">
            <a:extLst>
              <a:ext uri="{FF2B5EF4-FFF2-40B4-BE49-F238E27FC236}">
                <a16:creationId xmlns:a16="http://schemas.microsoft.com/office/drawing/2014/main" id="{BA2A29DA-EB25-40DF-A381-0E3B4C97AE4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Tree>
    <p:extLst>
      <p:ext uri="{BB962C8B-B14F-4D97-AF65-F5344CB8AC3E}">
        <p14:creationId xmlns:p14="http://schemas.microsoft.com/office/powerpoint/2010/main" val="3537797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F1CC899-6CEC-9548-B06D-7E1EB6F78CA3}" type="datetimeFigureOut">
              <a:rPr lang="en-US" smtClean="0"/>
              <a:t>8/13/2020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792405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Rectangle 1"/>
          <p:cNvSpPr>
            <a:spLocks noChangeArrowheads="1"/>
          </p:cNvSpPr>
          <p:nvPr userDrawn="1"/>
        </p:nvSpPr>
        <p:spPr bwMode="auto">
          <a:xfrm>
            <a:off x="0" y="0"/>
            <a:ext cx="9144000" cy="990600"/>
          </a:xfrm>
          <a:prstGeom prst="rect">
            <a:avLst/>
          </a:prstGeom>
          <a:solidFill>
            <a:schemeClr val="tx1">
              <a:lumMod val="65000"/>
              <a:lumOff val="35000"/>
            </a:schemeClr>
          </a:solidFill>
          <a:ln>
            <a:noFill/>
          </a:ln>
        </p:spPr>
        <p:txBody>
          <a:bodyPr/>
          <a:lstStyle>
            <a:lvl1pPr>
              <a:spcBef>
                <a:spcPct val="20000"/>
              </a:spcBef>
              <a:buChar char="•"/>
              <a:defRPr sz="3200">
                <a:solidFill>
                  <a:schemeClr val="tx1"/>
                </a:solidFill>
                <a:latin typeface="Times" pitchFamily="18" charset="0"/>
              </a:defRPr>
            </a:lvl1pPr>
            <a:lvl2pPr marL="742950" indent="-285750">
              <a:spcBef>
                <a:spcPct val="20000"/>
              </a:spcBef>
              <a:buChar char="–"/>
              <a:defRPr sz="2800">
                <a:solidFill>
                  <a:schemeClr val="tx1"/>
                </a:solidFill>
                <a:latin typeface="Times" pitchFamily="18" charset="0"/>
              </a:defRPr>
            </a:lvl2pPr>
            <a:lvl3pPr marL="1143000" indent="-228600">
              <a:spcBef>
                <a:spcPct val="20000"/>
              </a:spcBef>
              <a:buChar char="•"/>
              <a:defRPr sz="2400">
                <a:solidFill>
                  <a:schemeClr val="tx1"/>
                </a:solidFill>
                <a:latin typeface="Times" pitchFamily="18" charset="0"/>
              </a:defRPr>
            </a:lvl3pPr>
            <a:lvl4pPr marL="1600200" indent="-228600">
              <a:spcBef>
                <a:spcPct val="20000"/>
              </a:spcBef>
              <a:buChar char="–"/>
              <a:defRPr sz="2000">
                <a:solidFill>
                  <a:schemeClr val="tx1"/>
                </a:solidFill>
                <a:latin typeface="Times" pitchFamily="18" charset="0"/>
              </a:defRPr>
            </a:lvl4pPr>
            <a:lvl5pPr marL="2057400" indent="-228600">
              <a:spcBef>
                <a:spcPct val="20000"/>
              </a:spcBef>
              <a:buChar char="»"/>
              <a:defRPr sz="2000">
                <a:solidFill>
                  <a:schemeClr val="tx1"/>
                </a:solidFill>
                <a:latin typeface="Times" pitchFamily="18" charset="0"/>
              </a:defRPr>
            </a:lvl5pPr>
            <a:lvl6pPr marL="2514600" indent="-228600" eaLnBrk="0" fontAlgn="base" hangingPunct="0">
              <a:spcBef>
                <a:spcPct val="20000"/>
              </a:spcBef>
              <a:spcAft>
                <a:spcPct val="0"/>
              </a:spcAft>
              <a:buChar char="»"/>
              <a:defRPr sz="2000">
                <a:solidFill>
                  <a:schemeClr val="tx1"/>
                </a:solidFill>
                <a:latin typeface="Times" pitchFamily="18" charset="0"/>
              </a:defRPr>
            </a:lvl6pPr>
            <a:lvl7pPr marL="2971800" indent="-228600" eaLnBrk="0" fontAlgn="base" hangingPunct="0">
              <a:spcBef>
                <a:spcPct val="20000"/>
              </a:spcBef>
              <a:spcAft>
                <a:spcPct val="0"/>
              </a:spcAft>
              <a:buChar char="»"/>
              <a:defRPr sz="2000">
                <a:solidFill>
                  <a:schemeClr val="tx1"/>
                </a:solidFill>
                <a:latin typeface="Times" pitchFamily="18" charset="0"/>
              </a:defRPr>
            </a:lvl7pPr>
            <a:lvl8pPr marL="3429000" indent="-228600" eaLnBrk="0" fontAlgn="base" hangingPunct="0">
              <a:spcBef>
                <a:spcPct val="20000"/>
              </a:spcBef>
              <a:spcAft>
                <a:spcPct val="0"/>
              </a:spcAft>
              <a:buChar char="»"/>
              <a:defRPr sz="2000">
                <a:solidFill>
                  <a:schemeClr val="tx1"/>
                </a:solidFill>
                <a:latin typeface="Times" pitchFamily="18" charset="0"/>
              </a:defRPr>
            </a:lvl8pPr>
            <a:lvl9pPr marL="3886200" indent="-228600" eaLnBrk="0" fontAlgn="base" hangingPunct="0">
              <a:spcBef>
                <a:spcPct val="20000"/>
              </a:spcBef>
              <a:spcAft>
                <a:spcPct val="0"/>
              </a:spcAft>
              <a:buChar char="»"/>
              <a:defRPr sz="2000">
                <a:solidFill>
                  <a:schemeClr val="tx1"/>
                </a:solidFill>
                <a:latin typeface="Times" pitchFamily="18" charset="0"/>
              </a:defRPr>
            </a:lvl9pPr>
          </a:lstStyle>
          <a:p>
            <a:pPr>
              <a:spcBef>
                <a:spcPct val="0"/>
              </a:spcBef>
              <a:buFontTx/>
              <a:buNone/>
              <a:defRPr/>
            </a:pPr>
            <a:endParaRPr lang="en-US" altLang="en-US" sz="1800">
              <a:solidFill>
                <a:srgbClr val="000000"/>
              </a:solidFill>
            </a:endParaRPr>
          </a:p>
        </p:txBody>
      </p:sp>
      <p:sp>
        <p:nvSpPr>
          <p:cNvPr id="3" name="Text Box 2"/>
          <p:cNvSpPr txBox="1">
            <a:spLocks noChangeArrowheads="1"/>
          </p:cNvSpPr>
          <p:nvPr userDrawn="1"/>
        </p:nvSpPr>
        <p:spPr bwMode="auto">
          <a:xfrm>
            <a:off x="760415" y="127000"/>
            <a:ext cx="761682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3200">
                <a:solidFill>
                  <a:schemeClr val="tx1"/>
                </a:solidFill>
                <a:latin typeface="Times" pitchFamily="18" charset="0"/>
              </a:defRPr>
            </a:lvl1pPr>
            <a:lvl2pPr marL="742950" indent="-285750">
              <a:spcBef>
                <a:spcPct val="20000"/>
              </a:spcBef>
              <a:buChar char="–"/>
              <a:defRPr sz="2800">
                <a:solidFill>
                  <a:schemeClr val="tx1"/>
                </a:solidFill>
                <a:latin typeface="Times" pitchFamily="18" charset="0"/>
              </a:defRPr>
            </a:lvl2pPr>
            <a:lvl3pPr marL="1143000" indent="-228600">
              <a:spcBef>
                <a:spcPct val="20000"/>
              </a:spcBef>
              <a:buChar char="•"/>
              <a:defRPr sz="2400">
                <a:solidFill>
                  <a:schemeClr val="tx1"/>
                </a:solidFill>
                <a:latin typeface="Times" pitchFamily="18" charset="0"/>
              </a:defRPr>
            </a:lvl3pPr>
            <a:lvl4pPr marL="1600200" indent="-228600">
              <a:spcBef>
                <a:spcPct val="20000"/>
              </a:spcBef>
              <a:buChar char="–"/>
              <a:defRPr sz="2000">
                <a:solidFill>
                  <a:schemeClr val="tx1"/>
                </a:solidFill>
                <a:latin typeface="Times" pitchFamily="18" charset="0"/>
              </a:defRPr>
            </a:lvl4pPr>
            <a:lvl5pPr marL="2057400" indent="-228600">
              <a:spcBef>
                <a:spcPct val="20000"/>
              </a:spcBef>
              <a:buChar char="»"/>
              <a:defRPr sz="2000">
                <a:solidFill>
                  <a:schemeClr val="tx1"/>
                </a:solidFill>
                <a:latin typeface="Times" pitchFamily="18" charset="0"/>
              </a:defRPr>
            </a:lvl5pPr>
            <a:lvl6pPr marL="2514600" indent="-228600" eaLnBrk="0" fontAlgn="base" hangingPunct="0">
              <a:spcBef>
                <a:spcPct val="20000"/>
              </a:spcBef>
              <a:spcAft>
                <a:spcPct val="0"/>
              </a:spcAft>
              <a:buChar char="»"/>
              <a:defRPr sz="2000">
                <a:solidFill>
                  <a:schemeClr val="tx1"/>
                </a:solidFill>
                <a:latin typeface="Times" pitchFamily="18" charset="0"/>
              </a:defRPr>
            </a:lvl6pPr>
            <a:lvl7pPr marL="2971800" indent="-228600" eaLnBrk="0" fontAlgn="base" hangingPunct="0">
              <a:spcBef>
                <a:spcPct val="20000"/>
              </a:spcBef>
              <a:spcAft>
                <a:spcPct val="0"/>
              </a:spcAft>
              <a:buChar char="»"/>
              <a:defRPr sz="2000">
                <a:solidFill>
                  <a:schemeClr val="tx1"/>
                </a:solidFill>
                <a:latin typeface="Times" pitchFamily="18" charset="0"/>
              </a:defRPr>
            </a:lvl7pPr>
            <a:lvl8pPr marL="3429000" indent="-228600" eaLnBrk="0" fontAlgn="base" hangingPunct="0">
              <a:spcBef>
                <a:spcPct val="20000"/>
              </a:spcBef>
              <a:spcAft>
                <a:spcPct val="0"/>
              </a:spcAft>
              <a:buChar char="»"/>
              <a:defRPr sz="2000">
                <a:solidFill>
                  <a:schemeClr val="tx1"/>
                </a:solidFill>
                <a:latin typeface="Times" pitchFamily="18" charset="0"/>
              </a:defRPr>
            </a:lvl8pPr>
            <a:lvl9pPr marL="3886200" indent="-228600" eaLnBrk="0" fontAlgn="base" hangingPunct="0">
              <a:spcBef>
                <a:spcPct val="20000"/>
              </a:spcBef>
              <a:spcAft>
                <a:spcPct val="0"/>
              </a:spcAft>
              <a:buChar char="»"/>
              <a:defRPr sz="2000">
                <a:solidFill>
                  <a:schemeClr val="tx1"/>
                </a:solidFill>
                <a:latin typeface="Times" pitchFamily="18" charset="0"/>
              </a:defRPr>
            </a:lvl9pPr>
          </a:lstStyle>
          <a:p>
            <a:pPr>
              <a:spcBef>
                <a:spcPct val="0"/>
              </a:spcBef>
              <a:buFontTx/>
              <a:buNone/>
              <a:defRPr/>
            </a:pPr>
            <a:endParaRPr lang="en-US" altLang="en-US" sz="1800" dirty="0">
              <a:solidFill>
                <a:srgbClr val="FFFFFF"/>
              </a:solidFill>
              <a:latin typeface="Arial" charset="0"/>
            </a:endParaRP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3598F1AA-3A6B-4A55-8511-F5B572336E5D}" type="slidenum">
              <a:rPr lang="en-US" altLang="en-US"/>
              <a:pPr>
                <a:defRPr/>
              </a:pPr>
              <a:t>‹#›</a:t>
            </a:fld>
            <a:endParaRPr lang="en-US" altLang="en-US"/>
          </a:p>
        </p:txBody>
      </p:sp>
      <p:sp>
        <p:nvSpPr>
          <p:cNvPr id="8" name="Rectangle 1"/>
          <p:cNvSpPr>
            <a:spLocks noChangeArrowheads="1"/>
          </p:cNvSpPr>
          <p:nvPr userDrawn="1"/>
        </p:nvSpPr>
        <p:spPr bwMode="auto">
          <a:xfrm>
            <a:off x="0" y="990600"/>
            <a:ext cx="533400" cy="61384"/>
          </a:xfrm>
          <a:prstGeom prst="rect">
            <a:avLst/>
          </a:prstGeom>
          <a:solidFill>
            <a:srgbClr val="FF4F4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sz="2400">
                <a:solidFill>
                  <a:schemeClr val="tx1"/>
                </a:solidFill>
                <a:latin typeface="Times" pitchFamily="18" charset="0"/>
                <a:cs typeface="Arial" charset="0"/>
              </a:defRPr>
            </a:lvl1pPr>
            <a:lvl2pPr marL="742950" indent="-285750">
              <a:defRPr sz="2400">
                <a:solidFill>
                  <a:schemeClr val="tx1"/>
                </a:solidFill>
                <a:latin typeface="Times" pitchFamily="18" charset="0"/>
                <a:cs typeface="Arial" charset="0"/>
              </a:defRPr>
            </a:lvl2pPr>
            <a:lvl3pPr marL="1143000" indent="-228600">
              <a:defRPr sz="2400">
                <a:solidFill>
                  <a:schemeClr val="tx1"/>
                </a:solidFill>
                <a:latin typeface="Times" pitchFamily="18" charset="0"/>
                <a:cs typeface="Arial" charset="0"/>
              </a:defRPr>
            </a:lvl3pPr>
            <a:lvl4pPr marL="1600200" indent="-228600">
              <a:defRPr sz="2400">
                <a:solidFill>
                  <a:schemeClr val="tx1"/>
                </a:solidFill>
                <a:latin typeface="Times" pitchFamily="18" charset="0"/>
                <a:cs typeface="Arial" charset="0"/>
              </a:defRPr>
            </a:lvl4pPr>
            <a:lvl5pPr marL="2057400" indent="-228600">
              <a:defRPr sz="2400">
                <a:solidFill>
                  <a:schemeClr val="tx1"/>
                </a:solidFill>
                <a:latin typeface="Times" pitchFamily="18" charset="0"/>
                <a:cs typeface="Arial" charset="0"/>
              </a:defRPr>
            </a:lvl5pPr>
            <a:lvl6pPr marL="2514600" indent="-228600" eaLnBrk="0" fontAlgn="base" hangingPunct="0">
              <a:spcBef>
                <a:spcPct val="0"/>
              </a:spcBef>
              <a:spcAft>
                <a:spcPct val="0"/>
              </a:spcAft>
              <a:defRPr sz="2400">
                <a:solidFill>
                  <a:schemeClr val="tx1"/>
                </a:solidFill>
                <a:latin typeface="Times" pitchFamily="18" charset="0"/>
                <a:cs typeface="Arial" charset="0"/>
              </a:defRPr>
            </a:lvl6pPr>
            <a:lvl7pPr marL="2971800" indent="-228600" eaLnBrk="0" fontAlgn="base" hangingPunct="0">
              <a:spcBef>
                <a:spcPct val="0"/>
              </a:spcBef>
              <a:spcAft>
                <a:spcPct val="0"/>
              </a:spcAft>
              <a:defRPr sz="2400">
                <a:solidFill>
                  <a:schemeClr val="tx1"/>
                </a:solidFill>
                <a:latin typeface="Times" pitchFamily="18" charset="0"/>
                <a:cs typeface="Arial" charset="0"/>
              </a:defRPr>
            </a:lvl7pPr>
            <a:lvl8pPr marL="3429000" indent="-228600" eaLnBrk="0" fontAlgn="base" hangingPunct="0">
              <a:spcBef>
                <a:spcPct val="0"/>
              </a:spcBef>
              <a:spcAft>
                <a:spcPct val="0"/>
              </a:spcAft>
              <a:defRPr sz="2400">
                <a:solidFill>
                  <a:schemeClr val="tx1"/>
                </a:solidFill>
                <a:latin typeface="Times" pitchFamily="18" charset="0"/>
                <a:cs typeface="Arial" charset="0"/>
              </a:defRPr>
            </a:lvl8pPr>
            <a:lvl9pPr marL="3886200" indent="-228600" eaLnBrk="0" fontAlgn="base" hangingPunct="0">
              <a:spcBef>
                <a:spcPct val="0"/>
              </a:spcBef>
              <a:spcAft>
                <a:spcPct val="0"/>
              </a:spcAft>
              <a:defRPr sz="2400">
                <a:solidFill>
                  <a:schemeClr val="tx1"/>
                </a:solidFill>
                <a:latin typeface="Times" pitchFamily="18" charset="0"/>
                <a:cs typeface="Arial" charset="0"/>
              </a:defRPr>
            </a:lvl9pPr>
          </a:lstStyle>
          <a:p>
            <a:endParaRPr lang="en-US" altLang="en-US" sz="1800"/>
          </a:p>
        </p:txBody>
      </p:sp>
      <p:sp>
        <p:nvSpPr>
          <p:cNvPr id="13" name="Title 1"/>
          <p:cNvSpPr>
            <a:spLocks noGrp="1"/>
          </p:cNvSpPr>
          <p:nvPr>
            <p:ph type="title"/>
          </p:nvPr>
        </p:nvSpPr>
        <p:spPr>
          <a:xfrm>
            <a:off x="685800" y="76200"/>
            <a:ext cx="7772400" cy="812800"/>
          </a:xfrm>
        </p:spPr>
        <p:txBody>
          <a:bodyPr/>
          <a:lstStyle>
            <a:lvl1pPr algn="l">
              <a:defRPr sz="2700">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5434903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pic>
        <p:nvPicPr>
          <p:cNvPr id="6" name="Content Placeholder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626567"/>
            <a:ext cx="9144000" cy="203493"/>
          </a:xfrm>
          <a:prstGeom prst="rect">
            <a:avLst/>
          </a:prstGeom>
        </p:spPr>
      </p:pic>
      <p:pic>
        <p:nvPicPr>
          <p:cNvPr id="7" name="Picture 7" descr="NBS Logo CMYK.jpg"/>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98822" y="219428"/>
            <a:ext cx="1406809" cy="5207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Slide Number Placeholder 5"/>
          <p:cNvSpPr>
            <a:spLocks noGrp="1"/>
          </p:cNvSpPr>
          <p:nvPr>
            <p:ph type="sldNum" sz="quarter" idx="4"/>
          </p:nvPr>
        </p:nvSpPr>
        <p:spPr>
          <a:xfrm>
            <a:off x="24902" y="6590424"/>
            <a:ext cx="352042" cy="261610"/>
          </a:xfrm>
          <a:prstGeom prst="rect">
            <a:avLst/>
          </a:prstGeom>
          <a:noFill/>
        </p:spPr>
        <p:txBody>
          <a:bodyPr wrap="none" rtlCol="0">
            <a:spAutoFit/>
          </a:bodyPr>
          <a:lstStyle>
            <a:lvl1pPr>
              <a:defRPr lang="en-SG" sz="1100" b="1" smtClean="0">
                <a:solidFill>
                  <a:srgbClr val="FFFFFF"/>
                </a:solidFill>
              </a:defRPr>
            </a:lvl1pPr>
          </a:lstStyle>
          <a:p>
            <a:pPr algn="l"/>
            <a:fld id="{F043D298-8561-4ADB-9FEA-147989EE3C50}" type="slidenum">
              <a:rPr lang="uk-UA" smtClean="0"/>
              <a:pPr algn="l"/>
              <a:t>‹#›</a:t>
            </a:fld>
            <a:endParaRPr lang="uk-UA" dirty="0"/>
          </a:p>
        </p:txBody>
      </p:sp>
      <p:sp>
        <p:nvSpPr>
          <p:cNvPr id="2" name="TextBox 1"/>
          <p:cNvSpPr txBox="1"/>
          <p:nvPr userDrawn="1"/>
        </p:nvSpPr>
        <p:spPr>
          <a:xfrm>
            <a:off x="846668" y="6583938"/>
            <a:ext cx="1890261" cy="261610"/>
          </a:xfrm>
          <a:prstGeom prst="rect">
            <a:avLst/>
          </a:prstGeom>
          <a:noFill/>
        </p:spPr>
        <p:txBody>
          <a:bodyPr wrap="none" rtlCol="0">
            <a:spAutoFit/>
          </a:bodyPr>
          <a:lstStyle/>
          <a:p>
            <a:r>
              <a:rPr lang="de-DE" sz="1100" b="1" dirty="0">
                <a:solidFill>
                  <a:srgbClr val="FFFFFF"/>
                </a:solidFill>
              </a:rPr>
              <a:t>© 2019</a:t>
            </a:r>
            <a:r>
              <a:rPr lang="de-DE" sz="1100" b="1" baseline="0" dirty="0">
                <a:solidFill>
                  <a:srgbClr val="FFFFFF"/>
                </a:solidFill>
              </a:rPr>
              <a:t> Dr</a:t>
            </a:r>
            <a:r>
              <a:rPr lang="de-DE" sz="1100" b="1" dirty="0">
                <a:solidFill>
                  <a:srgbClr val="FFFFFF"/>
                </a:solidFill>
              </a:rPr>
              <a:t>. Damien Joseph.</a:t>
            </a:r>
            <a:r>
              <a:rPr lang="de-DE" sz="1100" b="1" baseline="0" dirty="0">
                <a:solidFill>
                  <a:srgbClr val="FFFFFF"/>
                </a:solidFill>
              </a:rPr>
              <a:t> </a:t>
            </a:r>
            <a:endParaRPr lang="en-GB" sz="1100" b="1" dirty="0">
              <a:solidFill>
                <a:srgbClr val="FFFFFF"/>
              </a:solidFill>
            </a:endParaRPr>
          </a:p>
        </p:txBody>
      </p:sp>
    </p:spTree>
    <p:extLst>
      <p:ext uri="{BB962C8B-B14F-4D97-AF65-F5344CB8AC3E}">
        <p14:creationId xmlns:p14="http://schemas.microsoft.com/office/powerpoint/2010/main" val="726103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F1CC899-6CEC-9548-B06D-7E1EB6F78CA3}" type="datetimeFigureOut">
              <a:rPr lang="en-US" smtClean="0"/>
              <a:t>8/13/2020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492943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406902"/>
            <a:ext cx="8229600" cy="1362075"/>
          </a:xfrm>
        </p:spPr>
        <p:txBody>
          <a:bodyPr anchor="t"/>
          <a:lstStyle>
            <a:lvl1pPr algn="l">
              <a:defRPr sz="3000" b="1" cap="all"/>
            </a:lvl1pPr>
          </a:lstStyle>
          <a:p>
            <a:r>
              <a:rPr lang="en-US" dirty="0"/>
              <a:t>Click to edit Master title style</a:t>
            </a:r>
          </a:p>
        </p:txBody>
      </p:sp>
      <p:sp>
        <p:nvSpPr>
          <p:cNvPr id="3" name="Text Placeholder 2"/>
          <p:cNvSpPr>
            <a:spLocks noGrp="1"/>
          </p:cNvSpPr>
          <p:nvPr>
            <p:ph type="body" idx="1"/>
          </p:nvPr>
        </p:nvSpPr>
        <p:spPr>
          <a:xfrm>
            <a:off x="457200" y="2906713"/>
            <a:ext cx="82296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F1CC899-6CEC-9548-B06D-7E1EB6F78CA3}" type="datetimeFigureOut">
              <a:rPr lang="en-US" smtClean="0"/>
              <a:t>8/13/2020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426584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1CC899-6CEC-9548-B06D-7E1EB6F78CA3}" type="datetimeFigureOut">
              <a:rPr lang="en-US" smtClean="0"/>
              <a:t>8/13/2020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061538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4994"/>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2494758"/>
            <a:ext cx="4040188" cy="3628411"/>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854994"/>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494758"/>
            <a:ext cx="4041775" cy="3628411"/>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F1CC899-6CEC-9548-B06D-7E1EB6F78CA3}" type="datetimeFigureOut">
              <a:rPr lang="en-US" smtClean="0"/>
              <a:t>8/13/2020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983490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1CC899-6CEC-9548-B06D-7E1EB6F78CA3}" type="datetimeFigureOut">
              <a:rPr lang="en-US" smtClean="0"/>
              <a:t>8/13/2020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911849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1CC899-6CEC-9548-B06D-7E1EB6F78CA3}" type="datetimeFigureOut">
              <a:rPr lang="en-US" smtClean="0"/>
              <a:t>8/13/2020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064485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788618"/>
            <a:ext cx="3008313" cy="1162050"/>
          </a:xfrm>
        </p:spPr>
        <p:txBody>
          <a:bodyPr anchor="b"/>
          <a:lstStyle>
            <a:lvl1pPr algn="l">
              <a:defRPr sz="1500" b="1"/>
            </a:lvl1pPr>
          </a:lstStyle>
          <a:p>
            <a:r>
              <a:rPr lang="en-US" dirty="0"/>
              <a:t>Click to edit Master title style</a:t>
            </a:r>
          </a:p>
        </p:txBody>
      </p:sp>
      <p:sp>
        <p:nvSpPr>
          <p:cNvPr id="3" name="Content Placeholder 2"/>
          <p:cNvSpPr>
            <a:spLocks noGrp="1"/>
          </p:cNvSpPr>
          <p:nvPr>
            <p:ph idx="1"/>
          </p:nvPr>
        </p:nvSpPr>
        <p:spPr>
          <a:xfrm>
            <a:off x="3575050" y="788620"/>
            <a:ext cx="5111750" cy="539820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2125147"/>
            <a:ext cx="3008313" cy="406167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8/13/2020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4157774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8/13/2020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072899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63632"/>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889196"/>
            <a:ext cx="8229600" cy="387612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5815375"/>
            <a:ext cx="2133600" cy="365125"/>
          </a:xfrm>
          <a:prstGeom prst="rect">
            <a:avLst/>
          </a:prstGeom>
        </p:spPr>
        <p:txBody>
          <a:bodyPr vert="horz" lIns="91440" tIns="45720" rIns="91440" bIns="45720" rtlCol="0" anchor="ctr"/>
          <a:lstStyle>
            <a:lvl1pPr algn="l">
              <a:defRPr sz="900">
                <a:solidFill>
                  <a:schemeClr val="tx1">
                    <a:tint val="75000"/>
                  </a:schemeClr>
                </a:solidFill>
                <a:latin typeface="Arial"/>
              </a:defRPr>
            </a:lvl1pPr>
          </a:lstStyle>
          <a:p>
            <a:fld id="{9F1CC899-6CEC-9548-B06D-7E1EB6F78CA3}" type="datetimeFigureOut">
              <a:rPr lang="en-US" smtClean="0"/>
              <a:pPr/>
              <a:t>8/13/2020</a:t>
            </a:fld>
            <a:endParaRPr lang="en-US" dirty="0"/>
          </a:p>
        </p:txBody>
      </p:sp>
      <p:sp>
        <p:nvSpPr>
          <p:cNvPr id="5" name="Footer Placeholder 4"/>
          <p:cNvSpPr>
            <a:spLocks noGrp="1"/>
          </p:cNvSpPr>
          <p:nvPr>
            <p:ph type="ftr" sz="quarter" idx="3"/>
          </p:nvPr>
        </p:nvSpPr>
        <p:spPr>
          <a:xfrm>
            <a:off x="3124200" y="5815375"/>
            <a:ext cx="2895600" cy="365125"/>
          </a:xfrm>
          <a:prstGeom prst="rect">
            <a:avLst/>
          </a:prstGeom>
        </p:spPr>
        <p:txBody>
          <a:bodyPr vert="horz" lIns="91440" tIns="45720" rIns="91440" bIns="45720" rtlCol="0" anchor="ctr"/>
          <a:lstStyle>
            <a:lvl1pPr algn="ctr">
              <a:defRPr sz="900">
                <a:solidFill>
                  <a:schemeClr val="tx1">
                    <a:tint val="75000"/>
                  </a:schemeClr>
                </a:solidFill>
                <a:latin typeface="Arial"/>
              </a:defRPr>
            </a:lvl1pPr>
          </a:lstStyle>
          <a:p>
            <a:endParaRPr lang="en-US" dirty="0"/>
          </a:p>
        </p:txBody>
      </p:sp>
      <p:sp>
        <p:nvSpPr>
          <p:cNvPr id="6" name="Slide Number Placeholder 5"/>
          <p:cNvSpPr>
            <a:spLocks noGrp="1"/>
          </p:cNvSpPr>
          <p:nvPr>
            <p:ph type="sldNum" sz="quarter" idx="4"/>
          </p:nvPr>
        </p:nvSpPr>
        <p:spPr>
          <a:xfrm>
            <a:off x="6553200" y="5815375"/>
            <a:ext cx="2133600" cy="365125"/>
          </a:xfrm>
          <a:prstGeom prst="rect">
            <a:avLst/>
          </a:prstGeom>
        </p:spPr>
        <p:txBody>
          <a:bodyPr vert="horz" lIns="91440" tIns="45720" rIns="91440" bIns="45720" rtlCol="0" anchor="ctr"/>
          <a:lstStyle>
            <a:lvl1pPr algn="r">
              <a:defRPr sz="900" baseline="0">
                <a:solidFill>
                  <a:schemeClr val="tx1">
                    <a:tint val="75000"/>
                  </a:schemeClr>
                </a:solidFill>
                <a:latin typeface="Arial"/>
              </a:defRPr>
            </a:lvl1pPr>
          </a:lstStyle>
          <a:p>
            <a:fld id="{8E6562B1-0B0F-0246-9532-09536BC2AE59}" type="slidenum">
              <a:rPr lang="en-US" smtClean="0"/>
              <a:pPr/>
              <a:t>‹#›</a:t>
            </a:fld>
            <a:endParaRPr lang="en-US" dirty="0"/>
          </a:p>
        </p:txBody>
      </p:sp>
      <p:pic>
        <p:nvPicPr>
          <p:cNvPr id="7" name="Picture 6" descr="NTU_PP_slide_Footer_sized.pn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6327909"/>
            <a:ext cx="9144000" cy="537882"/>
          </a:xfrm>
          <a:prstGeom prst="rect">
            <a:avLst/>
          </a:prstGeom>
        </p:spPr>
      </p:pic>
    </p:spTree>
    <p:extLst>
      <p:ext uri="{BB962C8B-B14F-4D97-AF65-F5344CB8AC3E}">
        <p14:creationId xmlns:p14="http://schemas.microsoft.com/office/powerpoint/2010/main" val="671930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2" r:id="rId10"/>
    <p:sldLayoutId id="2147483663" r:id="rId11"/>
  </p:sldLayoutIdLst>
  <p:txStyles>
    <p:titleStyle>
      <a:lvl1pPr algn="l" defTabSz="342900" rtl="0" eaLnBrk="1" latinLnBrk="0" hangingPunct="1">
        <a:spcBef>
          <a:spcPct val="0"/>
        </a:spcBef>
        <a:buNone/>
        <a:defRPr sz="3300" kern="1200">
          <a:solidFill>
            <a:schemeClr val="tx1"/>
          </a:solidFill>
          <a:latin typeface="Arial"/>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Arial"/>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Arial"/>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Arial"/>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Arial"/>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Arial"/>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mailto:65148988/97905202/ttteoh@ntu.edu.s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dropbox.com/sh/2gusfymynty76wn/AACRo7xXjwHYR9f3bRlUG9gda?dl=0"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dropbox.com/sh/4npxwpy2y5a8g68/AACvkV8Yo4dU9NnvCxN9ppcga?dl=0"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luye.cn/lvye_en/" TargetMode="External"/><Relationship Id="rId2" Type="http://schemas.openxmlformats.org/officeDocument/2006/relationships/hyperlink" Target="https://www.chinsay.com/" TargetMode="External"/><Relationship Id="rId1" Type="http://schemas.openxmlformats.org/officeDocument/2006/relationships/slideLayout" Target="../slideLayouts/slideLayout2.xml"/><Relationship Id="rId4" Type="http://schemas.openxmlformats.org/officeDocument/2006/relationships/hyperlink" Target="https://www.kaggle.com/competition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dropbox.com/sh/ygdfp3n3rlb5m54/AABO8Wyd7Y9F_VA0zeTKwgGSa?dl=0" TargetMode="External"/><Relationship Id="rId2" Type="http://schemas.openxmlformats.org/officeDocument/2006/relationships/hyperlink" Target="https://www.dropbox.com/sh/bnlk9jz8ximdqxk/AABmvkX8rWCcFyloXmZ1CRgra?dl=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vhWMz0jOQi8" TargetMode="External"/><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eA78W8-dRlY" TargetMode="External"/><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towardsdatascience.com/generalization-regularization-overfitting-bias-and-variance-in-machine-learning-aa942886b870"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towardsdatascience.com/generalization-regularization-overfitting-bias-and-variance-in-machine-learning-aa942886b870"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researchgate.net/publication/220796171_Preference-aware_publishsubscribe_delivery_with_diversity#pf9"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hyperlink" Target="https://www.dropbox.com/s/b04ty31ka6gvgoh/Rcpp_0.12.16.zip?dl=0" TargetMode="External"/><Relationship Id="rId3" Type="http://schemas.openxmlformats.org/officeDocument/2006/relationships/hyperlink" Target="https://www.cs.waikato.ac.nz/ml/weka/downloading.html" TargetMode="External"/><Relationship Id="rId7" Type="http://schemas.openxmlformats.org/officeDocument/2006/relationships/hyperlink" Target="https://www.r-project.org/" TargetMode="External"/><Relationship Id="rId2" Type="http://schemas.openxmlformats.org/officeDocument/2006/relationships/hyperlink" Target="https://support.office.com/en-us/article/load-the-analysis-toolpak-in-excel-6a63e598-cd6d-42e3-9317-6b40ba1a66b4" TargetMode="External"/><Relationship Id="rId1" Type="http://schemas.openxmlformats.org/officeDocument/2006/relationships/slideLayout" Target="../slideLayouts/slideLayout2.xml"/><Relationship Id="rId6" Type="http://schemas.openxmlformats.org/officeDocument/2006/relationships/hyperlink" Target="https://www.python.org/downloads/" TargetMode="External"/><Relationship Id="rId5" Type="http://schemas.openxmlformats.org/officeDocument/2006/relationships/hyperlink" Target="https://www.jetbrains.com/pycharm/download/#section=windows" TargetMode="External"/><Relationship Id="rId4" Type="http://schemas.openxmlformats.org/officeDocument/2006/relationships/hyperlink" Target="https://www.rstudio.com/products/rstudio/download/"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youtube.com/watch?v=_3eaVy8c-xk" TargetMode="External"/><Relationship Id="rId2" Type="http://schemas.openxmlformats.org/officeDocument/2006/relationships/hyperlink" Target="https://www.dropbox.com/s/ed9s6zyrtjgc7dk/Shwartz.pdf?dl=0" TargetMode="External"/><Relationship Id="rId1" Type="http://schemas.openxmlformats.org/officeDocument/2006/relationships/slideLayout" Target="../slideLayouts/slideLayout2.xml"/><Relationship Id="rId5" Type="http://schemas.openxmlformats.org/officeDocument/2006/relationships/hyperlink" Target="https://www.edureka.co/blog/interview-questions/artificial-intelligence-interview-questions/" TargetMode="External"/><Relationship Id="rId4" Type="http://schemas.openxmlformats.org/officeDocument/2006/relationships/hyperlink" Target="https://www.youtube.com/watch?v=ggIk08PNcBo"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48986" y="2603322"/>
            <a:ext cx="2015285" cy="1651356"/>
          </a:xfrm>
        </p:spPr>
        <p:txBody>
          <a:bodyPr>
            <a:normAutofit fontScale="90000"/>
          </a:bodyPr>
          <a:lstStyle/>
          <a:p>
            <a:r>
              <a:rPr lang="en-US" sz="2250" b="1" dirty="0">
                <a:solidFill>
                  <a:schemeClr val="bg1"/>
                </a:solidFill>
                <a:cs typeface="Arial"/>
              </a:rPr>
              <a:t>BC3409</a:t>
            </a:r>
            <a:br>
              <a:rPr lang="en-US" sz="2250" b="1" dirty="0">
                <a:solidFill>
                  <a:schemeClr val="bg1"/>
                </a:solidFill>
                <a:cs typeface="Arial"/>
              </a:rPr>
            </a:br>
            <a:r>
              <a:rPr lang="en-US" sz="2250" b="1" dirty="0">
                <a:solidFill>
                  <a:schemeClr val="bg1"/>
                </a:solidFill>
                <a:cs typeface="Arial"/>
              </a:rPr>
              <a:t>AI in Accounting and Finance</a:t>
            </a:r>
            <a:br>
              <a:rPr lang="en-US" sz="2250" b="1" dirty="0">
                <a:solidFill>
                  <a:schemeClr val="bg1"/>
                </a:solidFill>
                <a:cs typeface="Arial"/>
              </a:rPr>
            </a:br>
            <a:br>
              <a:rPr lang="en-US" sz="2250" b="1" dirty="0">
                <a:solidFill>
                  <a:schemeClr val="bg1"/>
                </a:solidFill>
                <a:cs typeface="Arial"/>
              </a:rPr>
            </a:br>
            <a:r>
              <a:rPr lang="en-US" sz="2250" b="1" dirty="0">
                <a:solidFill>
                  <a:schemeClr val="bg1"/>
                </a:solidFill>
                <a:cs typeface="Arial"/>
              </a:rPr>
              <a:t>Lecture 1: Introduction to AI</a:t>
            </a:r>
          </a:p>
        </p:txBody>
      </p:sp>
      <p:sp>
        <p:nvSpPr>
          <p:cNvPr id="3" name="Subtitle 2"/>
          <p:cNvSpPr>
            <a:spLocks noGrp="1"/>
          </p:cNvSpPr>
          <p:nvPr>
            <p:ph type="subTitle" idx="1"/>
          </p:nvPr>
        </p:nvSpPr>
        <p:spPr>
          <a:xfrm>
            <a:off x="805709" y="4977700"/>
            <a:ext cx="3756540" cy="1265293"/>
          </a:xfrm>
        </p:spPr>
        <p:txBody>
          <a:bodyPr>
            <a:normAutofit/>
          </a:bodyPr>
          <a:lstStyle/>
          <a:p>
            <a:pPr algn="l"/>
            <a:r>
              <a:rPr lang="en-US" sz="1125" dirty="0">
                <a:solidFill>
                  <a:srgbClr val="FFFFFF"/>
                </a:solidFill>
                <a:cs typeface="Arial"/>
              </a:rPr>
              <a:t>Teoh Teik Toe</a:t>
            </a:r>
          </a:p>
          <a:p>
            <a:pPr algn="l"/>
            <a:r>
              <a:rPr lang="en-US" sz="1125" dirty="0">
                <a:solidFill>
                  <a:srgbClr val="FFFFFF"/>
                </a:solidFill>
                <a:cs typeface="Arial"/>
              </a:rPr>
              <a:t>ITOM/NBS</a:t>
            </a:r>
          </a:p>
          <a:p>
            <a:pPr algn="l"/>
            <a:r>
              <a:rPr lang="en-US" sz="1125" i="1" dirty="0">
                <a:solidFill>
                  <a:srgbClr val="FFFFFF"/>
                </a:solidFill>
                <a:cs typeface="Arial"/>
              </a:rPr>
              <a:t>ttteoh@ntu.edu.sg</a:t>
            </a:r>
          </a:p>
          <a:p>
            <a:pPr algn="l"/>
            <a:r>
              <a:rPr lang="en-US" sz="1125" i="1" dirty="0">
                <a:solidFill>
                  <a:srgbClr val="FFFFFF"/>
                </a:solidFill>
                <a:cs typeface="Arial"/>
              </a:rPr>
              <a:t>Aug 2020</a:t>
            </a:r>
          </a:p>
          <a:p>
            <a:pPr algn="l"/>
            <a:r>
              <a:rPr lang="en-US" sz="1125" i="1" dirty="0">
                <a:solidFill>
                  <a:srgbClr val="FFFFFF"/>
                </a:solidFill>
                <a:cs typeface="Arial"/>
              </a:rPr>
              <a:t>97905202</a:t>
            </a:r>
          </a:p>
        </p:txBody>
      </p:sp>
    </p:spTree>
    <p:extLst>
      <p:ext uri="{BB962C8B-B14F-4D97-AF65-F5344CB8AC3E}">
        <p14:creationId xmlns:p14="http://schemas.microsoft.com/office/powerpoint/2010/main" val="1897986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0CB15-471D-49B2-B204-728FFB767DEA}"/>
              </a:ext>
            </a:extLst>
          </p:cNvPr>
          <p:cNvSpPr>
            <a:spLocks noGrp="1"/>
          </p:cNvSpPr>
          <p:nvPr>
            <p:ph type="title"/>
          </p:nvPr>
        </p:nvSpPr>
        <p:spPr>
          <a:xfrm>
            <a:off x="610370" y="428625"/>
            <a:ext cx="8174034" cy="857250"/>
          </a:xfrm>
        </p:spPr>
        <p:txBody>
          <a:bodyPr>
            <a:normAutofit fontScale="90000"/>
          </a:bodyPr>
          <a:lstStyle/>
          <a:p>
            <a:r>
              <a:rPr lang="en-SG" dirty="0"/>
              <a:t>Objective of this class – Domain Knowledge</a:t>
            </a:r>
          </a:p>
        </p:txBody>
      </p:sp>
      <p:graphicFrame>
        <p:nvGraphicFramePr>
          <p:cNvPr id="4" name="Content Placeholder 3">
            <a:extLst>
              <a:ext uri="{FF2B5EF4-FFF2-40B4-BE49-F238E27FC236}">
                <a16:creationId xmlns:a16="http://schemas.microsoft.com/office/drawing/2014/main" id="{B5BD1600-2F52-4F2D-B7C2-46D4F0D93F72}"/>
              </a:ext>
            </a:extLst>
          </p:cNvPr>
          <p:cNvGraphicFramePr>
            <a:graphicFrameLocks noGrp="1"/>
          </p:cNvGraphicFramePr>
          <p:nvPr>
            <p:ph idx="1"/>
            <p:extLst>
              <p:ext uri="{D42A27DB-BD31-4B8C-83A1-F6EECF244321}">
                <p14:modId xmlns:p14="http://schemas.microsoft.com/office/powerpoint/2010/main" val="3924437320"/>
              </p:ext>
            </p:extLst>
          </p:nvPr>
        </p:nvGraphicFramePr>
        <p:xfrm>
          <a:off x="937260" y="1619251"/>
          <a:ext cx="6979920" cy="38328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6523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0CB15-471D-49B2-B204-728FFB767DEA}"/>
              </a:ext>
            </a:extLst>
          </p:cNvPr>
          <p:cNvSpPr>
            <a:spLocks noGrp="1"/>
          </p:cNvSpPr>
          <p:nvPr>
            <p:ph type="title"/>
          </p:nvPr>
        </p:nvSpPr>
        <p:spPr>
          <a:xfrm>
            <a:off x="610370" y="428625"/>
            <a:ext cx="8174034" cy="857250"/>
          </a:xfrm>
        </p:spPr>
        <p:txBody>
          <a:bodyPr>
            <a:normAutofit/>
          </a:bodyPr>
          <a:lstStyle/>
          <a:p>
            <a:r>
              <a:rPr lang="en-SG" dirty="0"/>
              <a:t>Objective of this class – Skill Knowledge</a:t>
            </a:r>
          </a:p>
        </p:txBody>
      </p:sp>
      <p:graphicFrame>
        <p:nvGraphicFramePr>
          <p:cNvPr id="4" name="Content Placeholder 3">
            <a:extLst>
              <a:ext uri="{FF2B5EF4-FFF2-40B4-BE49-F238E27FC236}">
                <a16:creationId xmlns:a16="http://schemas.microsoft.com/office/drawing/2014/main" id="{B5BD1600-2F52-4F2D-B7C2-46D4F0D93F72}"/>
              </a:ext>
            </a:extLst>
          </p:cNvPr>
          <p:cNvGraphicFramePr>
            <a:graphicFrameLocks noGrp="1"/>
          </p:cNvGraphicFramePr>
          <p:nvPr>
            <p:ph idx="1"/>
            <p:extLst>
              <p:ext uri="{D42A27DB-BD31-4B8C-83A1-F6EECF244321}">
                <p14:modId xmlns:p14="http://schemas.microsoft.com/office/powerpoint/2010/main" val="2327553866"/>
              </p:ext>
            </p:extLst>
          </p:nvPr>
        </p:nvGraphicFramePr>
        <p:xfrm>
          <a:off x="937259" y="1619251"/>
          <a:ext cx="7364259" cy="41959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5896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1C7ACD-0C96-445D-A872-B826E6E09634}"/>
              </a:ext>
            </a:extLst>
          </p:cNvPr>
          <p:cNvPicPr>
            <a:picLocks noChangeAspect="1"/>
          </p:cNvPicPr>
          <p:nvPr/>
        </p:nvPicPr>
        <p:blipFill>
          <a:blip r:embed="rId2"/>
          <a:stretch>
            <a:fillRect/>
          </a:stretch>
        </p:blipFill>
        <p:spPr>
          <a:xfrm>
            <a:off x="1094197" y="728662"/>
            <a:ext cx="7017250" cy="4470062"/>
          </a:xfrm>
          <a:prstGeom prst="rect">
            <a:avLst/>
          </a:prstGeom>
        </p:spPr>
      </p:pic>
      <p:sp>
        <p:nvSpPr>
          <p:cNvPr id="3" name="Title 1">
            <a:extLst>
              <a:ext uri="{FF2B5EF4-FFF2-40B4-BE49-F238E27FC236}">
                <a16:creationId xmlns:a16="http://schemas.microsoft.com/office/drawing/2014/main" id="{FFDD541A-ED27-41B2-91F0-0CC85F4ACFE6}"/>
              </a:ext>
            </a:extLst>
          </p:cNvPr>
          <p:cNvSpPr>
            <a:spLocks noGrp="1"/>
          </p:cNvSpPr>
          <p:nvPr>
            <p:ph type="title"/>
          </p:nvPr>
        </p:nvSpPr>
        <p:spPr>
          <a:xfrm>
            <a:off x="1094197" y="5125358"/>
            <a:ext cx="8229600" cy="1143000"/>
          </a:xfrm>
        </p:spPr>
        <p:txBody>
          <a:bodyPr>
            <a:normAutofit/>
          </a:bodyPr>
          <a:lstStyle/>
          <a:p>
            <a:r>
              <a:rPr lang="en-US" sz="2000" dirty="0"/>
              <a:t>Programming Language and Tools: Python, R and Weka</a:t>
            </a:r>
            <a:endParaRPr lang="en-SG" sz="2000" dirty="0"/>
          </a:p>
        </p:txBody>
      </p:sp>
    </p:spTree>
    <p:extLst>
      <p:ext uri="{BB962C8B-B14F-4D97-AF65-F5344CB8AC3E}">
        <p14:creationId xmlns:p14="http://schemas.microsoft.com/office/powerpoint/2010/main" val="808528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3F4CF-32FA-4ABD-B477-D2B85D0EE56B}"/>
              </a:ext>
            </a:extLst>
          </p:cNvPr>
          <p:cNvSpPr>
            <a:spLocks noGrp="1"/>
          </p:cNvSpPr>
          <p:nvPr>
            <p:ph type="title"/>
          </p:nvPr>
        </p:nvSpPr>
        <p:spPr/>
        <p:txBody>
          <a:bodyPr/>
          <a:lstStyle/>
          <a:p>
            <a:r>
              <a:rPr lang="en-SG" dirty="0"/>
              <a:t>Consultation</a:t>
            </a:r>
          </a:p>
        </p:txBody>
      </p:sp>
      <p:sp>
        <p:nvSpPr>
          <p:cNvPr id="3" name="Content Placeholder 2">
            <a:extLst>
              <a:ext uri="{FF2B5EF4-FFF2-40B4-BE49-F238E27FC236}">
                <a16:creationId xmlns:a16="http://schemas.microsoft.com/office/drawing/2014/main" id="{5EAF3C12-B94F-40D6-AAB3-D0D41E07DD17}"/>
              </a:ext>
            </a:extLst>
          </p:cNvPr>
          <p:cNvSpPr>
            <a:spLocks noGrp="1"/>
          </p:cNvSpPr>
          <p:nvPr>
            <p:ph idx="1"/>
          </p:nvPr>
        </p:nvSpPr>
        <p:spPr/>
        <p:txBody>
          <a:bodyPr/>
          <a:lstStyle/>
          <a:p>
            <a:r>
              <a:rPr lang="en-SG" dirty="0"/>
              <a:t>S3 B2 C110</a:t>
            </a:r>
          </a:p>
          <a:p>
            <a:r>
              <a:rPr lang="en-SG" dirty="0">
                <a:hlinkClick r:id="rId2"/>
              </a:rPr>
              <a:t>65148988/97905202/ttteoh@ntu.edu.sg</a:t>
            </a:r>
            <a:endParaRPr lang="en-SG" dirty="0"/>
          </a:p>
          <a:p>
            <a:r>
              <a:rPr lang="en-SG" dirty="0"/>
              <a:t>Wednesday 130pm to 330pm</a:t>
            </a:r>
          </a:p>
          <a:p>
            <a:r>
              <a:rPr lang="en-SG" dirty="0"/>
              <a:t>Optional (by Appointment)</a:t>
            </a:r>
          </a:p>
          <a:p>
            <a:pPr lvl="1"/>
            <a:r>
              <a:rPr lang="en-SG" dirty="0"/>
              <a:t>Tuesday 11am to 1pm</a:t>
            </a:r>
          </a:p>
          <a:p>
            <a:pPr lvl="1"/>
            <a:r>
              <a:rPr lang="en-SG" dirty="0"/>
              <a:t>Thursday 11am to 1pm</a:t>
            </a:r>
          </a:p>
          <a:p>
            <a:pPr lvl="1"/>
            <a:r>
              <a:rPr lang="en-SG" dirty="0"/>
              <a:t>Or any other timing</a:t>
            </a:r>
          </a:p>
        </p:txBody>
      </p:sp>
    </p:spTree>
    <p:extLst>
      <p:ext uri="{BB962C8B-B14F-4D97-AF65-F5344CB8AC3E}">
        <p14:creationId xmlns:p14="http://schemas.microsoft.com/office/powerpoint/2010/main" val="2712259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852836A-B4F5-4D48-9EB6-AAC32C74DAFA}"/>
              </a:ext>
            </a:extLst>
          </p:cNvPr>
          <p:cNvGraphicFramePr>
            <a:graphicFrameLocks noGrp="1"/>
          </p:cNvGraphicFramePr>
          <p:nvPr>
            <p:ph idx="1"/>
            <p:extLst>
              <p:ext uri="{D42A27DB-BD31-4B8C-83A1-F6EECF244321}">
                <p14:modId xmlns:p14="http://schemas.microsoft.com/office/powerpoint/2010/main" val="3538691749"/>
              </p:ext>
            </p:extLst>
          </p:nvPr>
        </p:nvGraphicFramePr>
        <p:xfrm>
          <a:off x="648747" y="1504971"/>
          <a:ext cx="7889079" cy="4392395"/>
        </p:xfrm>
        <a:graphic>
          <a:graphicData uri="http://schemas.openxmlformats.org/drawingml/2006/table">
            <a:tbl>
              <a:tblPr bandRow="1">
                <a:tableStyleId>{5C22544A-7EE6-4342-B048-85BDC9FD1C3A}</a:tableStyleId>
              </a:tblPr>
              <a:tblGrid>
                <a:gridCol w="1937506">
                  <a:extLst>
                    <a:ext uri="{9D8B030D-6E8A-4147-A177-3AD203B41FA5}">
                      <a16:colId xmlns:a16="http://schemas.microsoft.com/office/drawing/2014/main" val="1951514668"/>
                    </a:ext>
                  </a:extLst>
                </a:gridCol>
                <a:gridCol w="1266556">
                  <a:extLst>
                    <a:ext uri="{9D8B030D-6E8A-4147-A177-3AD203B41FA5}">
                      <a16:colId xmlns:a16="http://schemas.microsoft.com/office/drawing/2014/main" val="1454002560"/>
                    </a:ext>
                  </a:extLst>
                </a:gridCol>
                <a:gridCol w="1736707">
                  <a:extLst>
                    <a:ext uri="{9D8B030D-6E8A-4147-A177-3AD203B41FA5}">
                      <a16:colId xmlns:a16="http://schemas.microsoft.com/office/drawing/2014/main" val="558917902"/>
                    </a:ext>
                  </a:extLst>
                </a:gridCol>
                <a:gridCol w="2948310">
                  <a:extLst>
                    <a:ext uri="{9D8B030D-6E8A-4147-A177-3AD203B41FA5}">
                      <a16:colId xmlns:a16="http://schemas.microsoft.com/office/drawing/2014/main" val="2623772440"/>
                    </a:ext>
                  </a:extLst>
                </a:gridCol>
              </a:tblGrid>
              <a:tr h="608716">
                <a:tc>
                  <a:txBody>
                    <a:bodyPr/>
                    <a:lstStyle/>
                    <a:p>
                      <a:pPr>
                        <a:lnSpc>
                          <a:spcPct val="107000"/>
                        </a:lnSpc>
                        <a:spcAft>
                          <a:spcPts val="0"/>
                        </a:spcAft>
                      </a:pPr>
                      <a:r>
                        <a:rPr lang="en-SG" sz="1800" dirty="0">
                          <a:effectLst/>
                        </a:rPr>
                        <a:t>Component</a:t>
                      </a:r>
                      <a:endParaRPr lang="en-SG" sz="1800" dirty="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r>
                        <a:rPr lang="en-SG" sz="1800">
                          <a:effectLst/>
                        </a:rPr>
                        <a:t>Weightage</a:t>
                      </a:r>
                      <a:endParaRPr lang="en-SG" sz="180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r>
                        <a:rPr lang="en-SG" sz="1800" dirty="0">
                          <a:effectLst/>
                        </a:rPr>
                        <a:t>Team/Individual</a:t>
                      </a:r>
                      <a:endParaRPr lang="en-SG" sz="1800" dirty="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endParaRPr lang="en-SG" sz="1800" dirty="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extLst>
                  <a:ext uri="{0D108BD9-81ED-4DB2-BD59-A6C34878D82A}">
                    <a16:rowId xmlns:a16="http://schemas.microsoft.com/office/drawing/2014/main" val="577186078"/>
                  </a:ext>
                </a:extLst>
              </a:tr>
              <a:tr h="933005">
                <a:tc>
                  <a:txBody>
                    <a:bodyPr/>
                    <a:lstStyle/>
                    <a:p>
                      <a:pPr marL="0" lvl="0" indent="0">
                        <a:lnSpc>
                          <a:spcPct val="107000"/>
                        </a:lnSpc>
                        <a:buFontTx/>
                        <a:buNone/>
                      </a:pPr>
                      <a:r>
                        <a:rPr lang="en-SG" sz="1800">
                          <a:effectLst/>
                        </a:rPr>
                        <a:t>Class Participation</a:t>
                      </a:r>
                      <a:endParaRPr lang="en-SG" sz="1800">
                        <a:effectLst/>
                        <a:latin typeface="Calibri" panose="020F0502020204030204" pitchFamily="34" charset="0"/>
                        <a:cs typeface="Latha" panose="020B0604020202020204" pitchFamily="34" charset="0"/>
                      </a:endParaRPr>
                    </a:p>
                  </a:txBody>
                  <a:tcPr marL="51165" marR="51165" marT="0" marB="0"/>
                </a:tc>
                <a:tc>
                  <a:txBody>
                    <a:bodyPr/>
                    <a:lstStyle/>
                    <a:p>
                      <a:pPr>
                        <a:lnSpc>
                          <a:spcPct val="107000"/>
                        </a:lnSpc>
                        <a:spcAft>
                          <a:spcPts val="0"/>
                        </a:spcAft>
                      </a:pPr>
                      <a:r>
                        <a:rPr lang="en-SG" sz="1800">
                          <a:effectLst/>
                        </a:rPr>
                        <a:t>15</a:t>
                      </a:r>
                      <a:endParaRPr lang="en-SG" sz="180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r>
                        <a:rPr lang="en-SG" sz="1800" dirty="0">
                          <a:effectLst/>
                        </a:rPr>
                        <a:t>Individual</a:t>
                      </a:r>
                      <a:endParaRPr lang="en-SG" sz="1800" dirty="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r>
                        <a:rPr lang="en-SG" sz="1800" dirty="0">
                          <a:effectLst/>
                          <a:latin typeface="Times New Roman" panose="02020603050405020304" pitchFamily="18" charset="0"/>
                          <a:ea typeface="SimSun" panose="02010600030101010101" pitchFamily="2" charset="-122"/>
                          <a:cs typeface="Latha" panose="020B0604020202020204" pitchFamily="34" charset="0"/>
                        </a:rPr>
                        <a:t>Week 1 to 13</a:t>
                      </a:r>
                    </a:p>
                  </a:txBody>
                  <a:tcPr marL="51165" marR="51165" marT="0" marB="0"/>
                </a:tc>
                <a:extLst>
                  <a:ext uri="{0D108BD9-81ED-4DB2-BD59-A6C34878D82A}">
                    <a16:rowId xmlns:a16="http://schemas.microsoft.com/office/drawing/2014/main" val="564652198"/>
                  </a:ext>
                </a:extLst>
              </a:tr>
              <a:tr h="793866">
                <a:tc>
                  <a:txBody>
                    <a:bodyPr/>
                    <a:lstStyle/>
                    <a:p>
                      <a:pPr marL="0" lvl="0" indent="0">
                        <a:lnSpc>
                          <a:spcPct val="107000"/>
                        </a:lnSpc>
                        <a:buFontTx/>
                        <a:buNone/>
                      </a:pPr>
                      <a:r>
                        <a:rPr lang="en-SG" sz="1800">
                          <a:effectLst/>
                        </a:rPr>
                        <a:t>Practical Assessment</a:t>
                      </a:r>
                      <a:endParaRPr lang="en-SG" sz="1800">
                        <a:effectLst/>
                        <a:latin typeface="Calibri" panose="020F0502020204030204" pitchFamily="34" charset="0"/>
                        <a:cs typeface="Latha" panose="020B0604020202020204" pitchFamily="34" charset="0"/>
                      </a:endParaRPr>
                    </a:p>
                  </a:txBody>
                  <a:tcPr marL="51165" marR="51165" marT="0" marB="0"/>
                </a:tc>
                <a:tc>
                  <a:txBody>
                    <a:bodyPr/>
                    <a:lstStyle/>
                    <a:p>
                      <a:pPr>
                        <a:lnSpc>
                          <a:spcPct val="107000"/>
                        </a:lnSpc>
                        <a:spcAft>
                          <a:spcPts val="0"/>
                        </a:spcAft>
                      </a:pPr>
                      <a:r>
                        <a:rPr lang="en-SG" sz="1800" dirty="0">
                          <a:effectLst/>
                        </a:rPr>
                        <a:t>40</a:t>
                      </a:r>
                      <a:endParaRPr lang="en-SG" sz="1800" dirty="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r>
                        <a:rPr lang="en-SG" sz="1800">
                          <a:effectLst/>
                        </a:rPr>
                        <a:t>Individual</a:t>
                      </a:r>
                      <a:endParaRPr lang="en-SG" sz="180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r>
                        <a:rPr lang="en-SG" sz="1800" dirty="0">
                          <a:effectLst/>
                          <a:latin typeface="Times New Roman" panose="02020603050405020304" pitchFamily="18" charset="0"/>
                          <a:ea typeface="SimSun" panose="02010600030101010101" pitchFamily="2" charset="-122"/>
                          <a:cs typeface="Latha" panose="020B0604020202020204" pitchFamily="34" charset="0"/>
                        </a:rPr>
                        <a:t>Week 10</a:t>
                      </a:r>
                    </a:p>
                  </a:txBody>
                  <a:tcPr marL="51165" marR="51165" marT="0" marB="0"/>
                </a:tc>
                <a:extLst>
                  <a:ext uri="{0D108BD9-81ED-4DB2-BD59-A6C34878D82A}">
                    <a16:rowId xmlns:a16="http://schemas.microsoft.com/office/drawing/2014/main" val="521607625"/>
                  </a:ext>
                </a:extLst>
              </a:tr>
              <a:tr h="845048">
                <a:tc>
                  <a:txBody>
                    <a:bodyPr/>
                    <a:lstStyle/>
                    <a:p>
                      <a:pPr marL="0" lvl="0" indent="0">
                        <a:lnSpc>
                          <a:spcPct val="107000"/>
                        </a:lnSpc>
                        <a:buFontTx/>
                        <a:buNone/>
                      </a:pPr>
                      <a:r>
                        <a:rPr lang="en-SG" sz="1800" dirty="0">
                          <a:effectLst/>
                        </a:rPr>
                        <a:t>Individual Project</a:t>
                      </a:r>
                      <a:endParaRPr lang="en-SG" sz="1800" dirty="0">
                        <a:effectLst/>
                        <a:latin typeface="Calibri" panose="020F0502020204030204" pitchFamily="34" charset="0"/>
                        <a:cs typeface="Latha" panose="020B0604020202020204" pitchFamily="34" charset="0"/>
                      </a:endParaRPr>
                    </a:p>
                  </a:txBody>
                  <a:tcPr marL="51165" marR="51165" marT="0" marB="0"/>
                </a:tc>
                <a:tc>
                  <a:txBody>
                    <a:bodyPr/>
                    <a:lstStyle/>
                    <a:p>
                      <a:pPr>
                        <a:lnSpc>
                          <a:spcPct val="107000"/>
                        </a:lnSpc>
                        <a:spcAft>
                          <a:spcPts val="0"/>
                        </a:spcAft>
                      </a:pPr>
                      <a:r>
                        <a:rPr lang="en-SG" sz="1800">
                          <a:effectLst/>
                        </a:rPr>
                        <a:t>30</a:t>
                      </a:r>
                      <a:endParaRPr lang="en-SG" sz="180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r>
                        <a:rPr lang="en-US" sz="1800" dirty="0">
                          <a:effectLst/>
                          <a:latin typeface="Times New Roman" panose="02020603050405020304" pitchFamily="18" charset="0"/>
                          <a:ea typeface="SimSun" panose="02010600030101010101" pitchFamily="2" charset="-122"/>
                          <a:cs typeface="Latha" panose="020B0604020202020204" pitchFamily="34" charset="0"/>
                        </a:rPr>
                        <a:t>Individual</a:t>
                      </a:r>
                      <a:endParaRPr lang="en-SG" sz="1800" dirty="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r>
                        <a:rPr lang="en-SG" sz="1800" dirty="0">
                          <a:effectLst/>
                          <a:latin typeface="Times New Roman" panose="02020603050405020304" pitchFamily="18" charset="0"/>
                          <a:ea typeface="SimSun" panose="02010600030101010101" pitchFamily="2" charset="-122"/>
                          <a:cs typeface="Latha" panose="020B0604020202020204" pitchFamily="34" charset="0"/>
                        </a:rPr>
                        <a:t>Week 11 (Video Clip)</a:t>
                      </a:r>
                    </a:p>
                  </a:txBody>
                  <a:tcPr marL="51165" marR="51165" marT="0" marB="0"/>
                </a:tc>
                <a:extLst>
                  <a:ext uri="{0D108BD9-81ED-4DB2-BD59-A6C34878D82A}">
                    <a16:rowId xmlns:a16="http://schemas.microsoft.com/office/drawing/2014/main" val="597434910"/>
                  </a:ext>
                </a:extLst>
              </a:tr>
              <a:tr h="915072">
                <a:tc>
                  <a:txBody>
                    <a:bodyPr/>
                    <a:lstStyle/>
                    <a:p>
                      <a:pPr marL="0" lvl="0" indent="0">
                        <a:lnSpc>
                          <a:spcPct val="107000"/>
                        </a:lnSpc>
                        <a:buFontTx/>
                        <a:buNone/>
                      </a:pPr>
                      <a:r>
                        <a:rPr lang="en-SG" sz="1800" dirty="0">
                          <a:effectLst/>
                        </a:rPr>
                        <a:t>Group Project &amp; Presentation</a:t>
                      </a:r>
                      <a:endParaRPr lang="en-SG" sz="1800" dirty="0">
                        <a:effectLst/>
                        <a:latin typeface="Calibri" panose="020F0502020204030204" pitchFamily="34" charset="0"/>
                        <a:cs typeface="Latha" panose="020B0604020202020204" pitchFamily="34" charset="0"/>
                      </a:endParaRPr>
                    </a:p>
                  </a:txBody>
                  <a:tcPr marL="51165" marR="51165" marT="0" marB="0"/>
                </a:tc>
                <a:tc>
                  <a:txBody>
                    <a:bodyPr/>
                    <a:lstStyle/>
                    <a:p>
                      <a:pPr>
                        <a:lnSpc>
                          <a:spcPct val="107000"/>
                        </a:lnSpc>
                        <a:spcAft>
                          <a:spcPts val="0"/>
                        </a:spcAft>
                      </a:pPr>
                      <a:r>
                        <a:rPr lang="en-SG" sz="1800" dirty="0">
                          <a:effectLst/>
                        </a:rPr>
                        <a:t>15</a:t>
                      </a:r>
                      <a:endParaRPr lang="en-SG" sz="1800" dirty="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r>
                        <a:rPr lang="en-SG" sz="1800">
                          <a:effectLst/>
                        </a:rPr>
                        <a:t>Team</a:t>
                      </a:r>
                      <a:endParaRPr lang="en-SG" sz="180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r>
                        <a:rPr lang="en-SG" sz="1800" dirty="0">
                          <a:effectLst/>
                          <a:latin typeface="Times New Roman" panose="02020603050405020304" pitchFamily="18" charset="0"/>
                          <a:ea typeface="SimSun" panose="02010600030101010101" pitchFamily="2" charset="-122"/>
                          <a:cs typeface="Latha" panose="020B0604020202020204" pitchFamily="34" charset="0"/>
                        </a:rPr>
                        <a:t>Week 13 (Video Clip &amp; 15 mins Presentation for each group)</a:t>
                      </a:r>
                    </a:p>
                  </a:txBody>
                  <a:tcPr marL="51165" marR="51165" marT="0" marB="0"/>
                </a:tc>
                <a:extLst>
                  <a:ext uri="{0D108BD9-81ED-4DB2-BD59-A6C34878D82A}">
                    <a16:rowId xmlns:a16="http://schemas.microsoft.com/office/drawing/2014/main" val="2010008023"/>
                  </a:ext>
                </a:extLst>
              </a:tr>
              <a:tr h="296688">
                <a:tc>
                  <a:txBody>
                    <a:bodyPr/>
                    <a:lstStyle/>
                    <a:p>
                      <a:pPr>
                        <a:lnSpc>
                          <a:spcPct val="107000"/>
                        </a:lnSpc>
                        <a:spcAft>
                          <a:spcPts val="0"/>
                        </a:spcAft>
                      </a:pPr>
                      <a:r>
                        <a:rPr lang="en-SG" sz="1800" dirty="0">
                          <a:effectLst/>
                        </a:rPr>
                        <a:t>Total</a:t>
                      </a:r>
                      <a:endParaRPr lang="en-SG" sz="1800" dirty="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r>
                        <a:rPr lang="en-SG" sz="1800" dirty="0">
                          <a:effectLst/>
                        </a:rPr>
                        <a:t>100%</a:t>
                      </a:r>
                      <a:endParaRPr lang="en-SG" sz="1800" dirty="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r>
                        <a:rPr lang="en-SG" sz="1800" dirty="0">
                          <a:effectLst/>
                        </a:rPr>
                        <a:t> </a:t>
                      </a:r>
                      <a:endParaRPr lang="en-SG" sz="1800" dirty="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endParaRPr lang="en-SG" sz="1800" dirty="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extLst>
                  <a:ext uri="{0D108BD9-81ED-4DB2-BD59-A6C34878D82A}">
                    <a16:rowId xmlns:a16="http://schemas.microsoft.com/office/drawing/2014/main" val="1203776473"/>
                  </a:ext>
                </a:extLst>
              </a:tr>
            </a:tbl>
          </a:graphicData>
        </a:graphic>
      </p:graphicFrame>
      <p:sp>
        <p:nvSpPr>
          <p:cNvPr id="9" name="Title 1">
            <a:extLst>
              <a:ext uri="{FF2B5EF4-FFF2-40B4-BE49-F238E27FC236}">
                <a16:creationId xmlns:a16="http://schemas.microsoft.com/office/drawing/2014/main" id="{6C200F9B-6621-4466-8714-DB0AB7504DE2}"/>
              </a:ext>
            </a:extLst>
          </p:cNvPr>
          <p:cNvSpPr>
            <a:spLocks noGrp="1"/>
          </p:cNvSpPr>
          <p:nvPr>
            <p:ph type="title"/>
          </p:nvPr>
        </p:nvSpPr>
        <p:spPr>
          <a:xfrm>
            <a:off x="237780" y="248373"/>
            <a:ext cx="6172200" cy="857250"/>
          </a:xfrm>
        </p:spPr>
        <p:txBody>
          <a:bodyPr/>
          <a:lstStyle/>
          <a:p>
            <a:r>
              <a:rPr lang="en-SG" dirty="0"/>
              <a:t>Assessment</a:t>
            </a:r>
          </a:p>
        </p:txBody>
      </p:sp>
    </p:spTree>
    <p:extLst>
      <p:ext uri="{BB962C8B-B14F-4D97-AF65-F5344CB8AC3E}">
        <p14:creationId xmlns:p14="http://schemas.microsoft.com/office/powerpoint/2010/main" val="3266337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01A27-6E17-4E59-9CC8-557AAD8ECE5C}"/>
              </a:ext>
            </a:extLst>
          </p:cNvPr>
          <p:cNvSpPr>
            <a:spLocks noGrp="1"/>
          </p:cNvSpPr>
          <p:nvPr>
            <p:ph type="title"/>
          </p:nvPr>
        </p:nvSpPr>
        <p:spPr>
          <a:xfrm>
            <a:off x="305656" y="286230"/>
            <a:ext cx="8229600" cy="1143000"/>
          </a:xfrm>
        </p:spPr>
        <p:txBody>
          <a:bodyPr/>
          <a:lstStyle/>
          <a:p>
            <a:r>
              <a:rPr lang="en-US" dirty="0"/>
              <a:t>Mark Distribution and Deadline</a:t>
            </a:r>
            <a:endParaRPr lang="en-SG" dirty="0"/>
          </a:p>
        </p:txBody>
      </p:sp>
      <p:sp>
        <p:nvSpPr>
          <p:cNvPr id="3" name="Content Placeholder 2">
            <a:extLst>
              <a:ext uri="{FF2B5EF4-FFF2-40B4-BE49-F238E27FC236}">
                <a16:creationId xmlns:a16="http://schemas.microsoft.com/office/drawing/2014/main" id="{A97C7748-F4BF-4656-A26F-0B8D72760B3B}"/>
              </a:ext>
            </a:extLst>
          </p:cNvPr>
          <p:cNvSpPr>
            <a:spLocks noGrp="1"/>
          </p:cNvSpPr>
          <p:nvPr>
            <p:ph idx="1"/>
          </p:nvPr>
        </p:nvSpPr>
        <p:spPr>
          <a:xfrm>
            <a:off x="305656" y="1706632"/>
            <a:ext cx="8532688" cy="4405172"/>
          </a:xfrm>
        </p:spPr>
        <p:txBody>
          <a:bodyPr>
            <a:normAutofit lnSpcReduction="10000"/>
          </a:bodyPr>
          <a:lstStyle/>
          <a:p>
            <a:r>
              <a:rPr lang="en-US" dirty="0"/>
              <a:t>Participation 15%</a:t>
            </a:r>
          </a:p>
          <a:p>
            <a:pPr lvl="1"/>
            <a:r>
              <a:rPr lang="en-US" dirty="0"/>
              <a:t>Discussion</a:t>
            </a:r>
          </a:p>
          <a:p>
            <a:pPr lvl="1"/>
            <a:r>
              <a:rPr lang="en-US" dirty="0"/>
              <a:t>Chatbot Presentation (Week 7)</a:t>
            </a:r>
          </a:p>
          <a:p>
            <a:pPr lvl="1"/>
            <a:r>
              <a:rPr lang="en-US" dirty="0"/>
              <a:t>RPA Presentation (Week 9)</a:t>
            </a:r>
          </a:p>
          <a:p>
            <a:r>
              <a:rPr lang="en-US" dirty="0"/>
              <a:t>Individual Project 30%</a:t>
            </a:r>
          </a:p>
          <a:p>
            <a:pPr lvl="1"/>
            <a:r>
              <a:rPr lang="en-US" dirty="0"/>
              <a:t>Individual Project Plan 5% (Week 5)</a:t>
            </a:r>
          </a:p>
          <a:p>
            <a:pPr lvl="1"/>
            <a:r>
              <a:rPr lang="en-US" dirty="0"/>
              <a:t>Final Report 25% (Week 12)</a:t>
            </a:r>
          </a:p>
          <a:p>
            <a:r>
              <a:rPr lang="en-US" dirty="0"/>
              <a:t>Group Project 15%</a:t>
            </a:r>
          </a:p>
          <a:p>
            <a:pPr lvl="1"/>
            <a:r>
              <a:rPr lang="en-US" dirty="0"/>
              <a:t>Group Project Plan 5% (Week 6)</a:t>
            </a:r>
          </a:p>
          <a:p>
            <a:pPr lvl="1"/>
            <a:r>
              <a:rPr lang="en-US" dirty="0"/>
              <a:t>Final Report 10% (Week 13)</a:t>
            </a:r>
          </a:p>
          <a:p>
            <a:r>
              <a:rPr lang="en-US" dirty="0"/>
              <a:t>Practical Assessment 40% (Week 10)</a:t>
            </a:r>
          </a:p>
          <a:p>
            <a:endParaRPr lang="en-SG" dirty="0"/>
          </a:p>
        </p:txBody>
      </p:sp>
    </p:spTree>
    <p:extLst>
      <p:ext uri="{BB962C8B-B14F-4D97-AF65-F5344CB8AC3E}">
        <p14:creationId xmlns:p14="http://schemas.microsoft.com/office/powerpoint/2010/main" val="2049496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A763E-0AB5-4E7B-87A6-623262F144B1}"/>
              </a:ext>
            </a:extLst>
          </p:cNvPr>
          <p:cNvSpPr>
            <a:spLocks noGrp="1"/>
          </p:cNvSpPr>
          <p:nvPr>
            <p:ph type="title"/>
          </p:nvPr>
        </p:nvSpPr>
        <p:spPr/>
        <p:txBody>
          <a:bodyPr/>
          <a:lstStyle/>
          <a:p>
            <a:r>
              <a:rPr lang="en-US" dirty="0"/>
              <a:t>Individual and Group Project</a:t>
            </a:r>
            <a:endParaRPr lang="en-SG" dirty="0"/>
          </a:p>
        </p:txBody>
      </p:sp>
      <p:sp>
        <p:nvSpPr>
          <p:cNvPr id="3" name="Content Placeholder 2">
            <a:extLst>
              <a:ext uri="{FF2B5EF4-FFF2-40B4-BE49-F238E27FC236}">
                <a16:creationId xmlns:a16="http://schemas.microsoft.com/office/drawing/2014/main" id="{4A4D5444-44C1-4FDD-A261-3BA1A50E245C}"/>
              </a:ext>
            </a:extLst>
          </p:cNvPr>
          <p:cNvSpPr>
            <a:spLocks noGrp="1"/>
          </p:cNvSpPr>
          <p:nvPr>
            <p:ph idx="1"/>
          </p:nvPr>
        </p:nvSpPr>
        <p:spPr/>
        <p:txBody>
          <a:bodyPr>
            <a:normAutofit fontScale="85000" lnSpcReduction="20000"/>
          </a:bodyPr>
          <a:lstStyle/>
          <a:p>
            <a:r>
              <a:rPr lang="en-US" dirty="0"/>
              <a:t>Prediction</a:t>
            </a:r>
          </a:p>
          <a:p>
            <a:r>
              <a:rPr lang="en-US" dirty="0"/>
              <a:t>Analytics</a:t>
            </a:r>
          </a:p>
          <a:p>
            <a:r>
              <a:rPr lang="en-US" dirty="0"/>
              <a:t>Dashboard</a:t>
            </a:r>
          </a:p>
          <a:p>
            <a:r>
              <a:rPr lang="en-US" dirty="0"/>
              <a:t>Chatbot</a:t>
            </a:r>
          </a:p>
          <a:p>
            <a:r>
              <a:rPr lang="en-US" dirty="0"/>
              <a:t>RPA</a:t>
            </a:r>
          </a:p>
          <a:p>
            <a:r>
              <a:rPr lang="en-US" dirty="0"/>
              <a:t>Data source:</a:t>
            </a:r>
          </a:p>
          <a:p>
            <a:pPr lvl="1"/>
            <a:r>
              <a:rPr lang="en-US" dirty="0"/>
              <a:t>Kaggle</a:t>
            </a:r>
          </a:p>
          <a:p>
            <a:pPr lvl="1"/>
            <a:r>
              <a:rPr lang="en-US" dirty="0"/>
              <a:t>Or </a:t>
            </a:r>
            <a:r>
              <a:rPr lang="en-US" dirty="0">
                <a:hlinkClick r:id="rId2"/>
              </a:rPr>
              <a:t>https://www.dropbox.com/sh/2gusfymynty76wn/AACRo7xXjwHYR9f3bRlUG9gda?dl=0</a:t>
            </a:r>
            <a:endParaRPr lang="en-US" dirty="0"/>
          </a:p>
          <a:p>
            <a:r>
              <a:rPr lang="en-US" dirty="0"/>
              <a:t>Sample</a:t>
            </a:r>
          </a:p>
          <a:p>
            <a:pPr lvl="1"/>
            <a:r>
              <a:rPr lang="en-SG" dirty="0"/>
              <a:t>https://www.dropbox.com/sh/4npxwpy2y5a8g68/AACvkV8Yo4dU9NnvCxN9ppcga?dl=0</a:t>
            </a:r>
          </a:p>
        </p:txBody>
      </p:sp>
    </p:spTree>
    <p:extLst>
      <p:ext uri="{BB962C8B-B14F-4D97-AF65-F5344CB8AC3E}">
        <p14:creationId xmlns:p14="http://schemas.microsoft.com/office/powerpoint/2010/main" val="2860753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D6126-91B6-4DA8-ADDF-A33F2E4BC16D}"/>
              </a:ext>
            </a:extLst>
          </p:cNvPr>
          <p:cNvSpPr>
            <a:spLocks noGrp="1"/>
          </p:cNvSpPr>
          <p:nvPr>
            <p:ph type="title"/>
          </p:nvPr>
        </p:nvSpPr>
        <p:spPr/>
        <p:txBody>
          <a:bodyPr/>
          <a:lstStyle/>
          <a:p>
            <a:r>
              <a:rPr lang="en-US" dirty="0"/>
              <a:t>Individual/Group Project</a:t>
            </a:r>
            <a:endParaRPr lang="en-SG" dirty="0"/>
          </a:p>
        </p:txBody>
      </p:sp>
      <p:sp>
        <p:nvSpPr>
          <p:cNvPr id="3" name="Content Placeholder 2">
            <a:extLst>
              <a:ext uri="{FF2B5EF4-FFF2-40B4-BE49-F238E27FC236}">
                <a16:creationId xmlns:a16="http://schemas.microsoft.com/office/drawing/2014/main" id="{26A91DF8-24D4-4BE6-9502-23B1BF2F86CB}"/>
              </a:ext>
            </a:extLst>
          </p:cNvPr>
          <p:cNvSpPr>
            <a:spLocks noGrp="1"/>
          </p:cNvSpPr>
          <p:nvPr>
            <p:ph idx="1"/>
          </p:nvPr>
        </p:nvSpPr>
        <p:spPr>
          <a:xfrm>
            <a:off x="457199" y="1889196"/>
            <a:ext cx="8358027" cy="4480782"/>
          </a:xfrm>
        </p:spPr>
        <p:txBody>
          <a:bodyPr>
            <a:normAutofit/>
          </a:bodyPr>
          <a:lstStyle/>
          <a:p>
            <a:r>
              <a:rPr lang="en-US" dirty="0"/>
              <a:t>Refer to Individual/Group Project Document for Detail</a:t>
            </a:r>
          </a:p>
          <a:p>
            <a:r>
              <a:rPr lang="en-SG" dirty="0">
                <a:hlinkClick r:id="rId2"/>
              </a:rPr>
              <a:t>Sample: https://www.dropbox.com/sh/4npxwpy2y5a8g68/AACvkV8Yo4dU9NnvCxN9ppcga?dl=0</a:t>
            </a:r>
            <a:endParaRPr lang="en-SG" dirty="0"/>
          </a:p>
        </p:txBody>
      </p:sp>
    </p:spTree>
    <p:extLst>
      <p:ext uri="{BB962C8B-B14F-4D97-AF65-F5344CB8AC3E}">
        <p14:creationId xmlns:p14="http://schemas.microsoft.com/office/powerpoint/2010/main" val="1446958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F7C5F-E960-4146-A980-89A9976E1633}"/>
              </a:ext>
            </a:extLst>
          </p:cNvPr>
          <p:cNvSpPr>
            <a:spLocks noGrp="1"/>
          </p:cNvSpPr>
          <p:nvPr>
            <p:ph type="title"/>
          </p:nvPr>
        </p:nvSpPr>
        <p:spPr/>
        <p:txBody>
          <a:bodyPr/>
          <a:lstStyle/>
          <a:p>
            <a:r>
              <a:rPr lang="en-US" dirty="0"/>
              <a:t>Individual/Group Project</a:t>
            </a:r>
            <a:endParaRPr lang="en-SG" dirty="0"/>
          </a:p>
        </p:txBody>
      </p:sp>
      <p:sp>
        <p:nvSpPr>
          <p:cNvPr id="3" name="Content Placeholder 2">
            <a:extLst>
              <a:ext uri="{FF2B5EF4-FFF2-40B4-BE49-F238E27FC236}">
                <a16:creationId xmlns:a16="http://schemas.microsoft.com/office/drawing/2014/main" id="{CA0DC054-4F30-4FA5-AC29-AC455B6439D3}"/>
              </a:ext>
            </a:extLst>
          </p:cNvPr>
          <p:cNvSpPr>
            <a:spLocks noGrp="1"/>
          </p:cNvSpPr>
          <p:nvPr>
            <p:ph idx="1"/>
          </p:nvPr>
        </p:nvSpPr>
        <p:spPr/>
        <p:txBody>
          <a:bodyPr>
            <a:normAutofit fontScale="92500" lnSpcReduction="20000"/>
          </a:bodyPr>
          <a:lstStyle/>
          <a:p>
            <a:pPr marL="0" indent="0">
              <a:buNone/>
            </a:pPr>
            <a:r>
              <a:rPr lang="en-US" dirty="0" err="1"/>
              <a:t>Chinsay</a:t>
            </a:r>
            <a:r>
              <a:rPr lang="en-US" dirty="0"/>
              <a:t> (Hilary) - Dashboard and Analytics  </a:t>
            </a:r>
            <a:r>
              <a:rPr lang="en-US" u="sng" dirty="0">
                <a:hlinkClick r:id="rId2"/>
              </a:rPr>
              <a:t>https://www.chinsay.com/</a:t>
            </a:r>
            <a:endParaRPr lang="en-US" dirty="0"/>
          </a:p>
          <a:p>
            <a:pPr marL="0" indent="0">
              <a:buNone/>
            </a:pPr>
            <a:r>
              <a:rPr lang="en-US" dirty="0" err="1"/>
              <a:t>Luye</a:t>
            </a:r>
            <a:r>
              <a:rPr lang="en-US" dirty="0"/>
              <a:t> (Manaen)﻿ - Hospital Operation Analytics  </a:t>
            </a:r>
            <a:r>
              <a:rPr lang="en-US" u="sng" dirty="0">
                <a:hlinkClick r:id="rId3"/>
              </a:rPr>
              <a:t>https://www.luye.cn/lvye_en/</a:t>
            </a:r>
            <a:endParaRPr lang="en-US" dirty="0"/>
          </a:p>
          <a:p>
            <a:pPr marL="0" indent="0">
              <a:buNone/>
            </a:pPr>
            <a:r>
              <a:rPr lang="en-US" dirty="0"/>
              <a:t>Kaggle competition:  </a:t>
            </a:r>
            <a:r>
              <a:rPr lang="en-US" u="sng" dirty="0">
                <a:hlinkClick r:id="rId4"/>
              </a:rPr>
              <a:t>https://www.kaggle.com/competitions</a:t>
            </a:r>
            <a:endParaRPr lang="en-US" dirty="0"/>
          </a:p>
          <a:p>
            <a:pPr marL="0" indent="0">
              <a:buNone/>
            </a:pPr>
            <a:r>
              <a:rPr lang="en-US" dirty="0"/>
              <a:t>https://www.kaggle.com/c/competitive-data-science-predict-future-sales</a:t>
            </a:r>
          </a:p>
          <a:p>
            <a:pPr marL="0" indent="0">
              <a:buNone/>
            </a:pPr>
            <a:r>
              <a:rPr lang="en-US" dirty="0"/>
              <a:t>https://www.kaggle.com/c/nlp-getting-started</a:t>
            </a:r>
          </a:p>
          <a:p>
            <a:pPr marL="0" indent="0">
              <a:buNone/>
            </a:pPr>
            <a:r>
              <a:rPr lang="en-US" dirty="0"/>
              <a:t>Or any competition.</a:t>
            </a:r>
          </a:p>
          <a:p>
            <a:pPr marL="0" indent="0">
              <a:buNone/>
            </a:pPr>
            <a:r>
              <a:rPr lang="en-US" dirty="0"/>
              <a:t>Both </a:t>
            </a:r>
            <a:r>
              <a:rPr lang="en-US" dirty="0" err="1"/>
              <a:t>Chinsay</a:t>
            </a:r>
            <a:r>
              <a:rPr lang="en-US" dirty="0"/>
              <a:t> and </a:t>
            </a:r>
            <a:r>
              <a:rPr lang="en-US" dirty="0" err="1"/>
              <a:t>Luye</a:t>
            </a:r>
            <a:r>
              <a:rPr lang="en-US" dirty="0"/>
              <a:t> will come to our class to explain to you what their project is about (15mins each). I will let you know the time.</a:t>
            </a:r>
          </a:p>
          <a:p>
            <a:endParaRPr lang="en-SG" dirty="0"/>
          </a:p>
        </p:txBody>
      </p:sp>
    </p:spTree>
    <p:extLst>
      <p:ext uri="{BB962C8B-B14F-4D97-AF65-F5344CB8AC3E}">
        <p14:creationId xmlns:p14="http://schemas.microsoft.com/office/powerpoint/2010/main" val="1051335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4AF2-1D85-49DC-ACA8-12152397D2C0}"/>
              </a:ext>
            </a:extLst>
          </p:cNvPr>
          <p:cNvSpPr>
            <a:spLocks noGrp="1"/>
          </p:cNvSpPr>
          <p:nvPr>
            <p:ph type="title"/>
          </p:nvPr>
        </p:nvSpPr>
        <p:spPr/>
        <p:txBody>
          <a:bodyPr/>
          <a:lstStyle/>
          <a:p>
            <a:r>
              <a:rPr lang="en-US" dirty="0"/>
              <a:t>Practical Assessment</a:t>
            </a:r>
            <a:endParaRPr lang="en-SG" dirty="0"/>
          </a:p>
        </p:txBody>
      </p:sp>
      <p:sp>
        <p:nvSpPr>
          <p:cNvPr id="3" name="Content Placeholder 2">
            <a:extLst>
              <a:ext uri="{FF2B5EF4-FFF2-40B4-BE49-F238E27FC236}">
                <a16:creationId xmlns:a16="http://schemas.microsoft.com/office/drawing/2014/main" id="{68C11390-57EB-4414-B4C6-A9858E8097C3}"/>
              </a:ext>
            </a:extLst>
          </p:cNvPr>
          <p:cNvSpPr>
            <a:spLocks noGrp="1"/>
          </p:cNvSpPr>
          <p:nvPr>
            <p:ph idx="1"/>
          </p:nvPr>
        </p:nvSpPr>
        <p:spPr/>
        <p:txBody>
          <a:bodyPr>
            <a:normAutofit fontScale="92500" lnSpcReduction="10000"/>
          </a:bodyPr>
          <a:lstStyle/>
          <a:p>
            <a:r>
              <a:rPr lang="en-US" dirty="0"/>
              <a:t>You will be given a set of data</a:t>
            </a:r>
          </a:p>
          <a:p>
            <a:r>
              <a:rPr lang="en-US" dirty="0"/>
              <a:t>You have one week to complete</a:t>
            </a:r>
          </a:p>
          <a:p>
            <a:r>
              <a:rPr lang="en-US" dirty="0"/>
              <a:t>You should use neural network (regression and decision tree is optional)</a:t>
            </a:r>
          </a:p>
          <a:p>
            <a:pPr lvl="1"/>
            <a:r>
              <a:rPr lang="en-SG" dirty="0">
                <a:hlinkClick r:id="rId2"/>
              </a:rPr>
              <a:t>Sample: https://www.dropbox.com/sh/bnlk9jz8ximdqxk/AABmvkX8rWCcFyloXmZ1CRgra?dl=0</a:t>
            </a:r>
            <a:endParaRPr lang="en-SG" dirty="0"/>
          </a:p>
          <a:p>
            <a:pPr lvl="1"/>
            <a:r>
              <a:rPr lang="en-SG" dirty="0">
                <a:hlinkClick r:id="rId3"/>
              </a:rPr>
              <a:t>https://www.dropbox.com/sh/ygdfp3n3rlb5m54/AABO8Wyd7Y9F_VA0zeTKwgGSa?dl=0</a:t>
            </a:r>
            <a:endParaRPr lang="en-SG" dirty="0"/>
          </a:p>
          <a:p>
            <a:r>
              <a:rPr lang="en-SG" dirty="0"/>
              <a:t>Overall library : https://www.dropbox.com/sh/ygdfp3n3rlb5m54/AABO8Wyd7Y9F_VA0zeTKwgGSa?dl=0</a:t>
            </a:r>
          </a:p>
        </p:txBody>
      </p:sp>
    </p:spTree>
    <p:extLst>
      <p:ext uri="{BB962C8B-B14F-4D97-AF65-F5344CB8AC3E}">
        <p14:creationId xmlns:p14="http://schemas.microsoft.com/office/powerpoint/2010/main" val="769098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E9873-574C-4D6D-9077-9306FB6E982B}"/>
              </a:ext>
            </a:extLst>
          </p:cNvPr>
          <p:cNvSpPr>
            <a:spLocks noGrp="1"/>
          </p:cNvSpPr>
          <p:nvPr>
            <p:ph type="title"/>
          </p:nvPr>
        </p:nvSpPr>
        <p:spPr/>
        <p:txBody>
          <a:bodyPr/>
          <a:lstStyle/>
          <a:p>
            <a:r>
              <a:rPr lang="en-US" dirty="0"/>
              <a:t>Polling Questions</a:t>
            </a:r>
            <a:endParaRPr lang="en-SG" dirty="0"/>
          </a:p>
        </p:txBody>
      </p:sp>
      <p:sp>
        <p:nvSpPr>
          <p:cNvPr id="3" name="Content Placeholder 2">
            <a:extLst>
              <a:ext uri="{FF2B5EF4-FFF2-40B4-BE49-F238E27FC236}">
                <a16:creationId xmlns:a16="http://schemas.microsoft.com/office/drawing/2014/main" id="{8D22EBC8-9D60-4F77-B4A0-E5CE8B849657}"/>
              </a:ext>
            </a:extLst>
          </p:cNvPr>
          <p:cNvSpPr>
            <a:spLocks noGrp="1"/>
          </p:cNvSpPr>
          <p:nvPr>
            <p:ph idx="1"/>
          </p:nvPr>
        </p:nvSpPr>
        <p:spPr/>
        <p:txBody>
          <a:bodyPr/>
          <a:lstStyle/>
          <a:p>
            <a:r>
              <a:rPr lang="en-US" dirty="0"/>
              <a:t>PollEv.com/teikteoh614</a:t>
            </a:r>
            <a:endParaRPr lang="en-SG" dirty="0"/>
          </a:p>
        </p:txBody>
      </p:sp>
      <p:sp>
        <p:nvSpPr>
          <p:cNvPr id="4" name="Rectangle 3">
            <a:extLst>
              <a:ext uri="{FF2B5EF4-FFF2-40B4-BE49-F238E27FC236}">
                <a16:creationId xmlns:a16="http://schemas.microsoft.com/office/drawing/2014/main" id="{AB583F2D-AAB4-468D-86C8-220F90D34E12}"/>
              </a:ext>
            </a:extLst>
          </p:cNvPr>
          <p:cNvSpPr/>
          <p:nvPr/>
        </p:nvSpPr>
        <p:spPr>
          <a:xfrm>
            <a:off x="457200" y="4199859"/>
            <a:ext cx="8229600" cy="646331"/>
          </a:xfrm>
          <a:prstGeom prst="rect">
            <a:avLst/>
          </a:prstGeom>
        </p:spPr>
        <p:txBody>
          <a:bodyPr wrap="square">
            <a:spAutoFit/>
          </a:bodyPr>
          <a:lstStyle/>
          <a:p>
            <a:r>
              <a:rPr lang="en-SG" dirty="0"/>
              <a:t>AI Library Link: https://www.dropbox.com/sh/qi7lg59s3cal94q/AABJlbcC0OmApuhtpWa6K873a?dl=0</a:t>
            </a:r>
          </a:p>
        </p:txBody>
      </p:sp>
    </p:spTree>
    <p:extLst>
      <p:ext uri="{BB962C8B-B14F-4D97-AF65-F5344CB8AC3E}">
        <p14:creationId xmlns:p14="http://schemas.microsoft.com/office/powerpoint/2010/main" val="1729417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A7D67-4632-4663-A7F3-4C3D45CF87F2}"/>
              </a:ext>
            </a:extLst>
          </p:cNvPr>
          <p:cNvSpPr>
            <a:spLocks noGrp="1"/>
          </p:cNvSpPr>
          <p:nvPr>
            <p:ph type="title"/>
          </p:nvPr>
        </p:nvSpPr>
        <p:spPr/>
        <p:txBody>
          <a:bodyPr/>
          <a:lstStyle/>
          <a:p>
            <a:r>
              <a:rPr lang="en-US" dirty="0"/>
              <a:t>Project</a:t>
            </a:r>
            <a:endParaRPr lang="en-SG" dirty="0"/>
          </a:p>
        </p:txBody>
      </p:sp>
      <p:sp>
        <p:nvSpPr>
          <p:cNvPr id="3" name="Content Placeholder 2">
            <a:extLst>
              <a:ext uri="{FF2B5EF4-FFF2-40B4-BE49-F238E27FC236}">
                <a16:creationId xmlns:a16="http://schemas.microsoft.com/office/drawing/2014/main" id="{3C28026C-F3F0-4247-BEB8-872BA518D24B}"/>
              </a:ext>
            </a:extLst>
          </p:cNvPr>
          <p:cNvSpPr>
            <a:spLocks noGrp="1"/>
          </p:cNvSpPr>
          <p:nvPr>
            <p:ph idx="1"/>
          </p:nvPr>
        </p:nvSpPr>
        <p:spPr/>
        <p:txBody>
          <a:bodyPr>
            <a:normAutofit fontScale="92500"/>
          </a:bodyPr>
          <a:lstStyle/>
          <a:p>
            <a:pPr marL="0" indent="0">
              <a:buNone/>
            </a:pPr>
            <a:r>
              <a:rPr lang="en-US" dirty="0"/>
              <a:t>Project Deliverables:</a:t>
            </a:r>
          </a:p>
          <a:p>
            <a:pPr marL="0" indent="0">
              <a:buNone/>
            </a:pPr>
            <a:r>
              <a:rPr lang="en-US" dirty="0"/>
              <a:t>A concise report in ppt or word document format, with a one to two page executive summary, of your most important findings. Guideline: Approximately 20 pages, excluding appendices and executive summary.</a:t>
            </a:r>
          </a:p>
          <a:p>
            <a:pPr marL="0" indent="0">
              <a:buNone/>
            </a:pPr>
            <a:r>
              <a:rPr lang="en-US" dirty="0"/>
              <a:t>The R/Python or other programming script used to execute the analytics. Also provide the screenshots of the software and settings used. Show enough such that another independent group of researchers can reproduce and verify your findings.</a:t>
            </a:r>
          </a:p>
          <a:p>
            <a:pPr marL="0" indent="0">
              <a:buNone/>
            </a:pPr>
            <a:r>
              <a:rPr lang="en-US" dirty="0"/>
              <a:t>Please attached the data used (.csv).</a:t>
            </a:r>
          </a:p>
          <a:p>
            <a:endParaRPr lang="en-SG" dirty="0"/>
          </a:p>
        </p:txBody>
      </p:sp>
    </p:spTree>
    <p:extLst>
      <p:ext uri="{BB962C8B-B14F-4D97-AF65-F5344CB8AC3E}">
        <p14:creationId xmlns:p14="http://schemas.microsoft.com/office/powerpoint/2010/main" val="3844617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8301F-0C09-4A64-BF91-3DA7D525610D}"/>
              </a:ext>
            </a:extLst>
          </p:cNvPr>
          <p:cNvSpPr>
            <a:spLocks noGrp="1"/>
          </p:cNvSpPr>
          <p:nvPr>
            <p:ph type="title"/>
          </p:nvPr>
        </p:nvSpPr>
        <p:spPr>
          <a:xfrm>
            <a:off x="457200" y="3954103"/>
            <a:ext cx="8229600" cy="1143000"/>
          </a:xfrm>
        </p:spPr>
        <p:txBody>
          <a:bodyPr/>
          <a:lstStyle/>
          <a:p>
            <a:r>
              <a:rPr lang="en-US" dirty="0"/>
              <a:t>Intro to AI</a:t>
            </a:r>
            <a:endParaRPr lang="en-SG" dirty="0"/>
          </a:p>
        </p:txBody>
      </p:sp>
    </p:spTree>
    <p:extLst>
      <p:ext uri="{BB962C8B-B14F-4D97-AF65-F5344CB8AC3E}">
        <p14:creationId xmlns:p14="http://schemas.microsoft.com/office/powerpoint/2010/main" val="3672490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DB644BF-8D1B-4291-A56B-B6D75A538139}"/>
              </a:ext>
            </a:extLst>
          </p:cNvPr>
          <p:cNvSpPr/>
          <p:nvPr/>
        </p:nvSpPr>
        <p:spPr>
          <a:xfrm>
            <a:off x="1843238" y="5723907"/>
            <a:ext cx="7493267" cy="369332"/>
          </a:xfrm>
          <a:prstGeom prst="rect">
            <a:avLst/>
          </a:prstGeom>
        </p:spPr>
        <p:txBody>
          <a:bodyPr wrap="square">
            <a:spAutoFit/>
          </a:bodyPr>
          <a:lstStyle/>
          <a:p>
            <a:r>
              <a:rPr lang="en-SG" dirty="0"/>
              <a:t>https://images.app.goo.gl/umxF2iK8fQFKj6Wm9</a:t>
            </a:r>
          </a:p>
        </p:txBody>
      </p:sp>
      <p:pic>
        <p:nvPicPr>
          <p:cNvPr id="1028" name="Picture 4">
            <a:extLst>
              <a:ext uri="{FF2B5EF4-FFF2-40B4-BE49-F238E27FC236}">
                <a16:creationId xmlns:a16="http://schemas.microsoft.com/office/drawing/2014/main" id="{9D92B216-4871-4612-919C-CF692A4EC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44" y="1757814"/>
            <a:ext cx="777240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578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2D95DD-6959-4D7B-8F25-C6F8A1D82A87}"/>
              </a:ext>
            </a:extLst>
          </p:cNvPr>
          <p:cNvSpPr>
            <a:spLocks noGrp="1"/>
          </p:cNvSpPr>
          <p:nvPr>
            <p:ph type="sldNum" sz="quarter" idx="4"/>
          </p:nvPr>
        </p:nvSpPr>
        <p:spPr/>
        <p:txBody>
          <a:bodyPr/>
          <a:lstStyle/>
          <a:p>
            <a:pPr algn="l"/>
            <a:fld id="{F043D298-8561-4ADB-9FEA-147989EE3C50}" type="slidenum">
              <a:rPr lang="uk-UA" smtClean="0"/>
              <a:pPr algn="l"/>
              <a:t>23</a:t>
            </a:fld>
            <a:endParaRPr lang="uk-UA" dirty="0"/>
          </a:p>
        </p:txBody>
      </p:sp>
      <p:pic>
        <p:nvPicPr>
          <p:cNvPr id="2050" name="Picture 2" descr="Antonio Grasso on Twitter: &quot;The Data #Analytics #Process - How to ...">
            <a:extLst>
              <a:ext uri="{FF2B5EF4-FFF2-40B4-BE49-F238E27FC236}">
                <a16:creationId xmlns:a16="http://schemas.microsoft.com/office/drawing/2014/main" id="{5E45EAD6-DE2D-48AE-A31E-0AF24F97FA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705" y="963128"/>
            <a:ext cx="7844589" cy="441258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8FD67C6-AF12-4D3F-A7C4-D79417182AAF}"/>
              </a:ext>
            </a:extLst>
          </p:cNvPr>
          <p:cNvSpPr/>
          <p:nvPr/>
        </p:nvSpPr>
        <p:spPr>
          <a:xfrm>
            <a:off x="2218621" y="5894872"/>
            <a:ext cx="5991727" cy="369332"/>
          </a:xfrm>
          <a:prstGeom prst="rect">
            <a:avLst/>
          </a:prstGeom>
        </p:spPr>
        <p:txBody>
          <a:bodyPr wrap="square">
            <a:spAutoFit/>
          </a:bodyPr>
          <a:lstStyle/>
          <a:p>
            <a:r>
              <a:rPr lang="en-SG" dirty="0"/>
              <a:t>https://images.app.goo.gl/LgC1PvxDR9EDxBD97</a:t>
            </a:r>
          </a:p>
        </p:txBody>
      </p:sp>
    </p:spTree>
    <p:extLst>
      <p:ext uri="{BB962C8B-B14F-4D97-AF65-F5344CB8AC3E}">
        <p14:creationId xmlns:p14="http://schemas.microsoft.com/office/powerpoint/2010/main" val="1097695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6215EA-F9C4-4D82-BAF2-AF4A93975F60}"/>
              </a:ext>
            </a:extLst>
          </p:cNvPr>
          <p:cNvPicPr>
            <a:picLocks noChangeAspect="1"/>
          </p:cNvPicPr>
          <p:nvPr/>
        </p:nvPicPr>
        <p:blipFill>
          <a:blip r:embed="rId2"/>
          <a:stretch>
            <a:fillRect/>
          </a:stretch>
        </p:blipFill>
        <p:spPr>
          <a:xfrm>
            <a:off x="885695" y="493159"/>
            <a:ext cx="7693228" cy="5594903"/>
          </a:xfrm>
          <a:prstGeom prst="rect">
            <a:avLst/>
          </a:prstGeom>
        </p:spPr>
      </p:pic>
      <p:sp>
        <p:nvSpPr>
          <p:cNvPr id="2" name="Rectangle 1">
            <a:extLst>
              <a:ext uri="{FF2B5EF4-FFF2-40B4-BE49-F238E27FC236}">
                <a16:creationId xmlns:a16="http://schemas.microsoft.com/office/drawing/2014/main" id="{BB85CE27-9597-438F-94D0-CF63A92F8939}"/>
              </a:ext>
            </a:extLst>
          </p:cNvPr>
          <p:cNvSpPr/>
          <p:nvPr/>
        </p:nvSpPr>
        <p:spPr>
          <a:xfrm>
            <a:off x="885695" y="1212351"/>
            <a:ext cx="7508292" cy="821932"/>
          </a:xfrm>
          <a:prstGeom prst="rect">
            <a:avLst/>
          </a:prstGeom>
          <a:no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197386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6AECB7-A044-4D9D-B3BB-447DEC2779D5}"/>
              </a:ext>
            </a:extLst>
          </p:cNvPr>
          <p:cNvPicPr>
            <a:picLocks noChangeAspect="1"/>
          </p:cNvPicPr>
          <p:nvPr/>
        </p:nvPicPr>
        <p:blipFill>
          <a:blip r:embed="rId2"/>
          <a:stretch>
            <a:fillRect/>
          </a:stretch>
        </p:blipFill>
        <p:spPr>
          <a:xfrm>
            <a:off x="912538" y="286229"/>
            <a:ext cx="8031116" cy="4597814"/>
          </a:xfrm>
          <a:prstGeom prst="rect">
            <a:avLst/>
          </a:prstGeom>
        </p:spPr>
      </p:pic>
      <p:sp>
        <p:nvSpPr>
          <p:cNvPr id="5" name="Rectangle 4">
            <a:extLst>
              <a:ext uri="{FF2B5EF4-FFF2-40B4-BE49-F238E27FC236}">
                <a16:creationId xmlns:a16="http://schemas.microsoft.com/office/drawing/2014/main" id="{C982AE6C-994E-4ECB-AFFD-BB27C915EE15}"/>
              </a:ext>
            </a:extLst>
          </p:cNvPr>
          <p:cNvSpPr/>
          <p:nvPr/>
        </p:nvSpPr>
        <p:spPr>
          <a:xfrm>
            <a:off x="631860" y="5268746"/>
            <a:ext cx="8031115" cy="646331"/>
          </a:xfrm>
          <a:prstGeom prst="rect">
            <a:avLst/>
          </a:prstGeom>
        </p:spPr>
        <p:txBody>
          <a:bodyPr wrap="square">
            <a:spAutoFit/>
          </a:bodyPr>
          <a:lstStyle/>
          <a:p>
            <a:r>
              <a:rPr lang="en-SG" dirty="0"/>
              <a:t>https://www.techrepublic.com/article/most-popular-programming-language-frameworks-and-tools-for-machine-learning/</a:t>
            </a:r>
          </a:p>
        </p:txBody>
      </p:sp>
      <p:sp>
        <p:nvSpPr>
          <p:cNvPr id="2" name="Rectangle 1">
            <a:extLst>
              <a:ext uri="{FF2B5EF4-FFF2-40B4-BE49-F238E27FC236}">
                <a16:creationId xmlns:a16="http://schemas.microsoft.com/office/drawing/2014/main" id="{2F682E45-D96B-49F1-8F87-C52AD1338B20}"/>
              </a:ext>
            </a:extLst>
          </p:cNvPr>
          <p:cNvSpPr/>
          <p:nvPr/>
        </p:nvSpPr>
        <p:spPr>
          <a:xfrm>
            <a:off x="1438382" y="698643"/>
            <a:ext cx="5311739" cy="1458930"/>
          </a:xfrm>
          <a:prstGeom prst="rect">
            <a:avLst/>
          </a:prstGeom>
          <a:no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54164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097DF9B-9326-4647-9CEB-D9019360DF6B}"/>
              </a:ext>
            </a:extLst>
          </p:cNvPr>
          <p:cNvPicPr>
            <a:picLocks noChangeAspect="1"/>
          </p:cNvPicPr>
          <p:nvPr/>
        </p:nvPicPr>
        <p:blipFill>
          <a:blip r:embed="rId2"/>
          <a:stretch>
            <a:fillRect/>
          </a:stretch>
        </p:blipFill>
        <p:spPr>
          <a:xfrm>
            <a:off x="758158" y="523982"/>
            <a:ext cx="7296262" cy="5129866"/>
          </a:xfrm>
          <a:prstGeom prst="rect">
            <a:avLst/>
          </a:prstGeom>
        </p:spPr>
      </p:pic>
    </p:spTree>
    <p:extLst>
      <p:ext uri="{BB962C8B-B14F-4D97-AF65-F5344CB8AC3E}">
        <p14:creationId xmlns:p14="http://schemas.microsoft.com/office/powerpoint/2010/main" val="1833804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7847D-FE5D-4820-A3E3-FB478100E36C}"/>
              </a:ext>
            </a:extLst>
          </p:cNvPr>
          <p:cNvSpPr>
            <a:spLocks noGrp="1"/>
          </p:cNvSpPr>
          <p:nvPr>
            <p:ph type="title"/>
          </p:nvPr>
        </p:nvSpPr>
        <p:spPr/>
        <p:txBody>
          <a:bodyPr/>
          <a:lstStyle/>
          <a:p>
            <a:r>
              <a:rPr lang="en-US" dirty="0"/>
              <a:t>Types of AI/ML</a:t>
            </a:r>
            <a:endParaRPr lang="en-SG" dirty="0"/>
          </a:p>
        </p:txBody>
      </p:sp>
      <p:pic>
        <p:nvPicPr>
          <p:cNvPr id="4" name="Picture 3">
            <a:extLst>
              <a:ext uri="{FF2B5EF4-FFF2-40B4-BE49-F238E27FC236}">
                <a16:creationId xmlns:a16="http://schemas.microsoft.com/office/drawing/2014/main" id="{61B70BE7-F1F4-4112-8E9A-023D07CFD45E}"/>
              </a:ext>
            </a:extLst>
          </p:cNvPr>
          <p:cNvPicPr>
            <a:picLocks noChangeAspect="1"/>
          </p:cNvPicPr>
          <p:nvPr/>
        </p:nvPicPr>
        <p:blipFill>
          <a:blip r:embed="rId2"/>
          <a:stretch>
            <a:fillRect/>
          </a:stretch>
        </p:blipFill>
        <p:spPr>
          <a:xfrm>
            <a:off x="534256" y="2164190"/>
            <a:ext cx="8075488" cy="2996206"/>
          </a:xfrm>
          <a:prstGeom prst="rect">
            <a:avLst/>
          </a:prstGeom>
        </p:spPr>
      </p:pic>
    </p:spTree>
    <p:extLst>
      <p:ext uri="{BB962C8B-B14F-4D97-AF65-F5344CB8AC3E}">
        <p14:creationId xmlns:p14="http://schemas.microsoft.com/office/powerpoint/2010/main" val="238507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116046-3C06-4790-BC99-833663F92079}"/>
              </a:ext>
            </a:extLst>
          </p:cNvPr>
          <p:cNvPicPr>
            <a:picLocks noChangeAspect="1"/>
          </p:cNvPicPr>
          <p:nvPr/>
        </p:nvPicPr>
        <p:blipFill>
          <a:blip r:embed="rId2"/>
          <a:stretch>
            <a:fillRect/>
          </a:stretch>
        </p:blipFill>
        <p:spPr>
          <a:xfrm>
            <a:off x="877965" y="677760"/>
            <a:ext cx="7388070" cy="3940781"/>
          </a:xfrm>
          <a:prstGeom prst="rect">
            <a:avLst/>
          </a:prstGeom>
        </p:spPr>
      </p:pic>
      <p:sp>
        <p:nvSpPr>
          <p:cNvPr id="7" name="Rectangle 6">
            <a:extLst>
              <a:ext uri="{FF2B5EF4-FFF2-40B4-BE49-F238E27FC236}">
                <a16:creationId xmlns:a16="http://schemas.microsoft.com/office/drawing/2014/main" id="{DC4E5262-8C94-4CDB-BF95-5E4CADA5F554}"/>
              </a:ext>
            </a:extLst>
          </p:cNvPr>
          <p:cNvSpPr/>
          <p:nvPr/>
        </p:nvSpPr>
        <p:spPr>
          <a:xfrm>
            <a:off x="795772" y="5327485"/>
            <a:ext cx="7783150" cy="507831"/>
          </a:xfrm>
          <a:prstGeom prst="rect">
            <a:avLst/>
          </a:prstGeom>
        </p:spPr>
        <p:txBody>
          <a:bodyPr wrap="square">
            <a:spAutoFit/>
          </a:bodyPr>
          <a:lstStyle/>
          <a:p>
            <a:r>
              <a:rPr lang="en-SG" sz="1350" dirty="0"/>
              <a:t>https://blogs.nvidia.com/blog/2016/07/29/whats-difference-artificial-intelligence-machine-learning-deep-learning-ai/</a:t>
            </a:r>
          </a:p>
        </p:txBody>
      </p:sp>
    </p:spTree>
    <p:extLst>
      <p:ext uri="{BB962C8B-B14F-4D97-AF65-F5344CB8AC3E}">
        <p14:creationId xmlns:p14="http://schemas.microsoft.com/office/powerpoint/2010/main" val="71510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30CF289E-5902-4480-AE95-C7F5F3718482}"/>
              </a:ext>
            </a:extLst>
          </p:cNvPr>
          <p:cNvSpPr>
            <a:spLocks noGrp="1" noChangeArrowheads="1"/>
          </p:cNvSpPr>
          <p:nvPr>
            <p:ph type="title"/>
          </p:nvPr>
        </p:nvSpPr>
        <p:spPr>
          <a:xfrm>
            <a:off x="498297" y="249029"/>
            <a:ext cx="6172200" cy="857250"/>
          </a:xfrm>
        </p:spPr>
        <p:txBody>
          <a:bodyPr/>
          <a:lstStyle/>
          <a:p>
            <a:r>
              <a:rPr lang="en-SG" altLang="en-US" dirty="0">
                <a:ea typeface="ＭＳ Ｐゴシック" panose="020B0600070205080204" pitchFamily="34" charset="-128"/>
              </a:rPr>
              <a:t>Evolution in AI</a:t>
            </a:r>
          </a:p>
        </p:txBody>
      </p:sp>
      <p:sp>
        <p:nvSpPr>
          <p:cNvPr id="15363" name="Slide Number Placeholder 3">
            <a:extLst>
              <a:ext uri="{FF2B5EF4-FFF2-40B4-BE49-F238E27FC236}">
                <a16:creationId xmlns:a16="http://schemas.microsoft.com/office/drawing/2014/main" id="{2BB04629-B580-4DE6-AEC8-37E641F54BD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100">
                <a:solidFill>
                  <a:schemeClr val="tx1"/>
                </a:solidFill>
                <a:latin typeface="Arial" panose="020B0604020202020204" pitchFamily="34" charset="0"/>
                <a:ea typeface="ＭＳ Ｐゴシック" panose="020B0600070205080204" pitchFamily="34" charset="-128"/>
              </a:defRPr>
            </a:lvl1pPr>
            <a:lvl2pPr marL="557213" indent="-214313">
              <a:spcBef>
                <a:spcPct val="20000"/>
              </a:spcBef>
              <a:buChar char="–"/>
              <a:defRPr sz="1800">
                <a:solidFill>
                  <a:schemeClr val="tx1"/>
                </a:solidFill>
                <a:latin typeface="Arial" panose="020B0604020202020204" pitchFamily="34" charset="0"/>
                <a:ea typeface="ＭＳ Ｐゴシック" panose="020B0600070205080204" pitchFamily="34" charset="-128"/>
              </a:defRPr>
            </a:lvl2pPr>
            <a:lvl3pPr marL="857250" indent="-171450">
              <a:spcBef>
                <a:spcPct val="20000"/>
              </a:spcBef>
              <a:buChar char="•"/>
              <a:defRPr sz="1800">
                <a:solidFill>
                  <a:schemeClr val="tx1"/>
                </a:solidFill>
                <a:latin typeface="Arial" panose="020B0604020202020204" pitchFamily="34" charset="0"/>
                <a:ea typeface="ＭＳ Ｐゴシック" panose="020B0600070205080204" pitchFamily="34" charset="-128"/>
              </a:defRPr>
            </a:lvl3pPr>
            <a:lvl4pPr marL="12001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15430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6549C852-A325-4011-A9CC-0946AE5FD816}" type="slidenum">
              <a:rPr lang="en-US" altLang="zh-CN" sz="1050">
                <a:solidFill>
                  <a:srgbClr val="000000"/>
                </a:solidFill>
              </a:rPr>
              <a:pPr>
                <a:spcBef>
                  <a:spcPct val="0"/>
                </a:spcBef>
                <a:buFontTx/>
                <a:buNone/>
              </a:pPr>
              <a:t>29</a:t>
            </a:fld>
            <a:endParaRPr lang="en-US" altLang="zh-CN" sz="1050">
              <a:solidFill>
                <a:srgbClr val="000000"/>
              </a:solidFill>
            </a:endParaRPr>
          </a:p>
        </p:txBody>
      </p:sp>
      <p:pic>
        <p:nvPicPr>
          <p:cNvPr id="15364" name="Picture 1">
            <a:extLst>
              <a:ext uri="{FF2B5EF4-FFF2-40B4-BE49-F238E27FC236}">
                <a16:creationId xmlns:a16="http://schemas.microsoft.com/office/drawing/2014/main" id="{F45CB903-751D-4C70-BC4F-ECE5DB916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9218" y="1175013"/>
            <a:ext cx="4293982" cy="4179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24970632-BED7-40E5-97CF-90DAADE18DC8}"/>
              </a:ext>
            </a:extLst>
          </p:cNvPr>
          <p:cNvSpPr/>
          <p:nvPr/>
        </p:nvSpPr>
        <p:spPr>
          <a:xfrm>
            <a:off x="624047" y="5553765"/>
            <a:ext cx="7543907" cy="523220"/>
          </a:xfrm>
          <a:prstGeom prst="rect">
            <a:avLst/>
          </a:prstGeom>
        </p:spPr>
        <p:txBody>
          <a:bodyPr wrap="square">
            <a:spAutoFit/>
          </a:bodyPr>
          <a:lstStyle/>
          <a:p>
            <a:r>
              <a:rPr lang="en-US" sz="1400" dirty="0"/>
              <a:t>Source: https://davidlecea.wordpress.com/2016/11/10/robots-on-the-rise-how-ai-can-change-the-financial-world/</a:t>
            </a:r>
          </a:p>
        </p:txBody>
      </p:sp>
    </p:spTree>
    <p:extLst>
      <p:ext uri="{BB962C8B-B14F-4D97-AF65-F5344CB8AC3E}">
        <p14:creationId xmlns:p14="http://schemas.microsoft.com/office/powerpoint/2010/main" val="1435822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1BC9B-58B7-4283-9D9A-C4750FB0A80F}"/>
              </a:ext>
            </a:extLst>
          </p:cNvPr>
          <p:cNvSpPr>
            <a:spLocks noGrp="1"/>
          </p:cNvSpPr>
          <p:nvPr>
            <p:ph type="title"/>
          </p:nvPr>
        </p:nvSpPr>
        <p:spPr/>
        <p:txBody>
          <a:bodyPr>
            <a:normAutofit fontScale="90000"/>
          </a:bodyPr>
          <a:lstStyle/>
          <a:p>
            <a:r>
              <a:rPr lang="en-US" b="1" dirty="0"/>
              <a:t>13 Commonly Asked Questions on Artificial Intelligence (AI)</a:t>
            </a:r>
            <a:br>
              <a:rPr lang="en-US" b="1" dirty="0"/>
            </a:br>
            <a:endParaRPr lang="en-SG" dirty="0"/>
          </a:p>
        </p:txBody>
      </p:sp>
      <p:sp>
        <p:nvSpPr>
          <p:cNvPr id="3" name="Content Placeholder 2">
            <a:extLst>
              <a:ext uri="{FF2B5EF4-FFF2-40B4-BE49-F238E27FC236}">
                <a16:creationId xmlns:a16="http://schemas.microsoft.com/office/drawing/2014/main" id="{20D08C99-F47D-4C4F-96E8-C14048EEA13F}"/>
              </a:ext>
            </a:extLst>
          </p:cNvPr>
          <p:cNvSpPr>
            <a:spLocks noGrp="1"/>
          </p:cNvSpPr>
          <p:nvPr>
            <p:ph idx="1"/>
          </p:nvPr>
        </p:nvSpPr>
        <p:spPr/>
        <p:txBody>
          <a:bodyPr>
            <a:normAutofit fontScale="77500" lnSpcReduction="20000"/>
          </a:bodyPr>
          <a:lstStyle/>
          <a:p>
            <a:pPr marL="0" indent="0">
              <a:buNone/>
            </a:pPr>
            <a:r>
              <a:rPr lang="en-US" dirty="0"/>
              <a:t>1. What is the definition of artificial intelligence?</a:t>
            </a:r>
          </a:p>
          <a:p>
            <a:pPr marL="0" indent="0">
              <a:buNone/>
            </a:pPr>
            <a:r>
              <a:rPr lang="en-US" dirty="0"/>
              <a:t>2. Who coined the term artificial intelligence?</a:t>
            </a:r>
          </a:p>
          <a:p>
            <a:pPr marL="0" indent="0">
              <a:buNone/>
            </a:pPr>
            <a:r>
              <a:rPr lang="en-US" dirty="0"/>
              <a:t>3. Does artificial intelligence exist?</a:t>
            </a:r>
          </a:p>
          <a:p>
            <a:pPr marL="0" indent="0">
              <a:buNone/>
            </a:pPr>
            <a:r>
              <a:rPr lang="en-US" dirty="0"/>
              <a:t>4. AI terminology – What are the most common AI terms you should know?</a:t>
            </a:r>
          </a:p>
          <a:p>
            <a:pPr marL="0" indent="0">
              <a:buNone/>
            </a:pPr>
            <a:r>
              <a:rPr lang="en-US" dirty="0"/>
              <a:t>5. Can artificial intelligence be dangerous?</a:t>
            </a:r>
          </a:p>
          <a:p>
            <a:pPr marL="0" indent="0">
              <a:buNone/>
            </a:pPr>
            <a:r>
              <a:rPr lang="en-US" dirty="0"/>
              <a:t>6. How will artificial intelligence change the future?</a:t>
            </a:r>
          </a:p>
          <a:p>
            <a:pPr marL="0" indent="0">
              <a:buNone/>
            </a:pPr>
            <a:r>
              <a:rPr lang="en-US" dirty="0"/>
              <a:t>7. Why do we need artificial intelligence?</a:t>
            </a:r>
          </a:p>
          <a:p>
            <a:pPr marL="0" indent="0">
              <a:buNone/>
            </a:pPr>
            <a:r>
              <a:rPr lang="en-US" dirty="0"/>
              <a:t>8. Why should you study artificial intelligence?</a:t>
            </a:r>
          </a:p>
          <a:p>
            <a:pPr marL="0" indent="0">
              <a:buNone/>
            </a:pPr>
            <a:r>
              <a:rPr lang="en-US" dirty="0"/>
              <a:t>9. How can we apply artificial intelligence?</a:t>
            </a:r>
          </a:p>
          <a:p>
            <a:pPr marL="0" indent="0">
              <a:buNone/>
            </a:pPr>
            <a:r>
              <a:rPr lang="en-US" dirty="0"/>
              <a:t>10. What are the typical jobs related to artificial intelligence?</a:t>
            </a:r>
          </a:p>
          <a:p>
            <a:pPr marL="0" indent="0">
              <a:buNone/>
            </a:pPr>
            <a:r>
              <a:rPr lang="en-US" dirty="0"/>
              <a:t>11. Will China be the AI super power?</a:t>
            </a:r>
          </a:p>
          <a:p>
            <a:pPr marL="0" indent="0">
              <a:buNone/>
            </a:pPr>
            <a:r>
              <a:rPr lang="en-US" dirty="0"/>
              <a:t>12. Which are the most powerful artificial intelligence companies?</a:t>
            </a:r>
          </a:p>
          <a:p>
            <a:pPr marL="0" indent="0">
              <a:buNone/>
            </a:pPr>
            <a:r>
              <a:rPr lang="en-US" dirty="0"/>
              <a:t>13. What are some common benefits of artificial intelligence technology?</a:t>
            </a:r>
            <a:endParaRPr lang="en-SG" dirty="0"/>
          </a:p>
        </p:txBody>
      </p:sp>
      <p:sp>
        <p:nvSpPr>
          <p:cNvPr id="4" name="Rectangle 3">
            <a:extLst>
              <a:ext uri="{FF2B5EF4-FFF2-40B4-BE49-F238E27FC236}">
                <a16:creationId xmlns:a16="http://schemas.microsoft.com/office/drawing/2014/main" id="{24337068-E810-4B06-B8FB-14DF4A2157C2}"/>
              </a:ext>
            </a:extLst>
          </p:cNvPr>
          <p:cNvSpPr/>
          <p:nvPr/>
        </p:nvSpPr>
        <p:spPr>
          <a:xfrm>
            <a:off x="148975" y="5765319"/>
            <a:ext cx="8645704" cy="369332"/>
          </a:xfrm>
          <a:prstGeom prst="rect">
            <a:avLst/>
          </a:prstGeom>
        </p:spPr>
        <p:txBody>
          <a:bodyPr wrap="square">
            <a:spAutoFit/>
          </a:bodyPr>
          <a:lstStyle/>
          <a:p>
            <a:r>
              <a:rPr lang="en-SG" dirty="0"/>
              <a:t>https://www.lasserouhiainen.com/7-questions-artificial-intelligence/</a:t>
            </a:r>
          </a:p>
        </p:txBody>
      </p:sp>
      <p:sp>
        <p:nvSpPr>
          <p:cNvPr id="6" name="Rectangle 5">
            <a:extLst>
              <a:ext uri="{FF2B5EF4-FFF2-40B4-BE49-F238E27FC236}">
                <a16:creationId xmlns:a16="http://schemas.microsoft.com/office/drawing/2014/main" id="{2660958C-C4E0-4DF2-9D61-8E4449E4A10C}"/>
              </a:ext>
            </a:extLst>
          </p:cNvPr>
          <p:cNvSpPr/>
          <p:nvPr/>
        </p:nvSpPr>
        <p:spPr>
          <a:xfrm>
            <a:off x="148975" y="3318553"/>
            <a:ext cx="6950468" cy="144865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8180817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5A675-7BDE-42B0-8E10-944CEFB409D3}"/>
              </a:ext>
            </a:extLst>
          </p:cNvPr>
          <p:cNvSpPr>
            <a:spLocks noGrp="1"/>
          </p:cNvSpPr>
          <p:nvPr>
            <p:ph type="title"/>
          </p:nvPr>
        </p:nvSpPr>
        <p:spPr>
          <a:xfrm>
            <a:off x="561736" y="292957"/>
            <a:ext cx="6863240" cy="941256"/>
          </a:xfrm>
        </p:spPr>
        <p:txBody>
          <a:bodyPr>
            <a:normAutofit/>
          </a:bodyPr>
          <a:lstStyle/>
          <a:p>
            <a:r>
              <a:rPr lang="en-US" dirty="0"/>
              <a:t>AI and Big Data</a:t>
            </a:r>
            <a:endParaRPr lang="en-SG" dirty="0"/>
          </a:p>
        </p:txBody>
      </p:sp>
      <p:graphicFrame>
        <p:nvGraphicFramePr>
          <p:cNvPr id="4" name="Content Placeholder 3">
            <a:extLst>
              <a:ext uri="{FF2B5EF4-FFF2-40B4-BE49-F238E27FC236}">
                <a16:creationId xmlns:a16="http://schemas.microsoft.com/office/drawing/2014/main" id="{200BBEE4-6090-4FF9-81C2-623B1181DE26}"/>
              </a:ext>
            </a:extLst>
          </p:cNvPr>
          <p:cNvGraphicFramePr>
            <a:graphicFrameLocks noGrp="1"/>
          </p:cNvGraphicFramePr>
          <p:nvPr>
            <p:ph idx="1"/>
            <p:extLst>
              <p:ext uri="{D42A27DB-BD31-4B8C-83A1-F6EECF244321}">
                <p14:modId xmlns:p14="http://schemas.microsoft.com/office/powerpoint/2010/main" val="2229045234"/>
              </p:ext>
            </p:extLst>
          </p:nvPr>
        </p:nvGraphicFramePr>
        <p:xfrm>
          <a:off x="1407561" y="1325366"/>
          <a:ext cx="6760394" cy="45822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6860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BF7CD3B5-C972-445C-89A2-C635A795C360}"/>
              </a:ext>
            </a:extLst>
          </p:cNvPr>
          <p:cNvSpPr>
            <a:spLocks noGrp="1" noChangeArrowheads="1"/>
          </p:cNvSpPr>
          <p:nvPr>
            <p:ph type="title"/>
          </p:nvPr>
        </p:nvSpPr>
        <p:spPr>
          <a:xfrm>
            <a:off x="499581" y="174270"/>
            <a:ext cx="6172200" cy="857250"/>
          </a:xfrm>
        </p:spPr>
        <p:txBody>
          <a:bodyPr/>
          <a:lstStyle/>
          <a:p>
            <a:r>
              <a:rPr lang="en-SG" altLang="en-US" dirty="0">
                <a:ea typeface="ＭＳ Ｐゴシック" panose="020B0600070205080204" pitchFamily="34" charset="-128"/>
              </a:rPr>
              <a:t>AI</a:t>
            </a:r>
          </a:p>
        </p:txBody>
      </p:sp>
      <p:sp>
        <p:nvSpPr>
          <p:cNvPr id="11267" name="Content Placeholder 2">
            <a:extLst>
              <a:ext uri="{FF2B5EF4-FFF2-40B4-BE49-F238E27FC236}">
                <a16:creationId xmlns:a16="http://schemas.microsoft.com/office/drawing/2014/main" id="{B926138B-F974-4467-80F7-E1FF0A9E1D9F}"/>
              </a:ext>
            </a:extLst>
          </p:cNvPr>
          <p:cNvSpPr>
            <a:spLocks noGrp="1" noChangeArrowheads="1"/>
          </p:cNvSpPr>
          <p:nvPr>
            <p:ph idx="1"/>
          </p:nvPr>
        </p:nvSpPr>
        <p:spPr>
          <a:xfrm>
            <a:off x="632429" y="1199986"/>
            <a:ext cx="8011989" cy="2907092"/>
          </a:xfrm>
        </p:spPr>
        <p:txBody>
          <a:bodyPr/>
          <a:lstStyle/>
          <a:p>
            <a:r>
              <a:rPr lang="en-US" altLang="en-US" dirty="0">
                <a:ea typeface="ＭＳ Ｐゴシック" panose="020B0600070205080204" pitchFamily="34" charset="-128"/>
              </a:rPr>
              <a:t>AI : Machine to imitate intelligent human behavior </a:t>
            </a:r>
          </a:p>
          <a:p>
            <a:pPr>
              <a:lnSpc>
                <a:spcPct val="80000"/>
              </a:lnSpc>
            </a:pPr>
            <a:r>
              <a:rPr lang="en-US" altLang="en-US" dirty="0">
                <a:ea typeface="ＭＳ Ｐゴシック" panose="020B0600070205080204" pitchFamily="34" charset="-128"/>
              </a:rPr>
              <a:t>Popular AI Machine : IBM Watson, Apple Siri, Amazon Echo, Alpha Zero, Xiao Du</a:t>
            </a:r>
          </a:p>
        </p:txBody>
      </p:sp>
      <p:pic>
        <p:nvPicPr>
          <p:cNvPr id="11269" name="Picture 6">
            <a:extLst>
              <a:ext uri="{FF2B5EF4-FFF2-40B4-BE49-F238E27FC236}">
                <a16:creationId xmlns:a16="http://schemas.microsoft.com/office/drawing/2014/main" id="{5CC1F4D9-E484-4215-9711-1230D0E28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8423" y="2913584"/>
            <a:ext cx="2611755" cy="1958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7">
            <a:extLst>
              <a:ext uri="{FF2B5EF4-FFF2-40B4-BE49-F238E27FC236}">
                <a16:creationId xmlns:a16="http://schemas.microsoft.com/office/drawing/2014/main" id="{630398C6-4C90-4372-B996-A5B4D58DFC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29" y="2874806"/>
            <a:ext cx="2994630" cy="199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Slide Number Placeholder 1">
            <a:extLst>
              <a:ext uri="{FF2B5EF4-FFF2-40B4-BE49-F238E27FC236}">
                <a16:creationId xmlns:a16="http://schemas.microsoft.com/office/drawing/2014/main" id="{7B7E0402-8477-4901-933A-9589C0C0AB9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75">
                <a:solidFill>
                  <a:schemeClr val="tx1"/>
                </a:solidFill>
                <a:latin typeface="Arial" panose="020B0604020202020204" pitchFamily="34" charset="0"/>
                <a:ea typeface="ＭＳ Ｐゴシック" panose="020B0600070205080204" pitchFamily="34" charset="-128"/>
              </a:defRPr>
            </a:lvl1pPr>
            <a:lvl2pPr marL="417910" indent="-160735">
              <a:spcBef>
                <a:spcPct val="20000"/>
              </a:spcBef>
              <a:buChar char="–"/>
              <a:defRPr sz="1350">
                <a:solidFill>
                  <a:schemeClr val="tx1"/>
                </a:solidFill>
                <a:latin typeface="Arial" panose="020B0604020202020204" pitchFamily="34" charset="0"/>
                <a:ea typeface="ＭＳ Ｐゴシック" panose="020B0600070205080204" pitchFamily="34" charset="-128"/>
              </a:defRPr>
            </a:lvl2pPr>
            <a:lvl3pPr marL="642938" indent="-128588">
              <a:spcBef>
                <a:spcPct val="20000"/>
              </a:spcBef>
              <a:buChar char="•"/>
              <a:defRPr sz="1350">
                <a:solidFill>
                  <a:schemeClr val="tx1"/>
                </a:solidFill>
                <a:latin typeface="Arial" panose="020B0604020202020204" pitchFamily="34" charset="0"/>
                <a:ea typeface="ＭＳ Ｐゴシック" panose="020B0600070205080204" pitchFamily="34" charset="-128"/>
              </a:defRPr>
            </a:lvl3pPr>
            <a:lvl4pPr marL="900113" indent="-128588">
              <a:spcBef>
                <a:spcPct val="20000"/>
              </a:spcBef>
              <a:buChar char="–"/>
              <a:defRPr sz="1125">
                <a:solidFill>
                  <a:schemeClr val="tx1"/>
                </a:solidFill>
                <a:latin typeface="Arial" panose="020B0604020202020204" pitchFamily="34" charset="0"/>
                <a:ea typeface="ＭＳ Ｐゴシック" panose="020B0600070205080204" pitchFamily="34" charset="-128"/>
              </a:defRPr>
            </a:lvl4pPr>
            <a:lvl5pPr marL="1157288" indent="-128588">
              <a:spcBef>
                <a:spcPct val="20000"/>
              </a:spcBef>
              <a:buChar char="»"/>
              <a:defRPr sz="1125">
                <a:solidFill>
                  <a:schemeClr val="tx1"/>
                </a:solidFill>
                <a:latin typeface="Arial" panose="020B0604020202020204" pitchFamily="34" charset="0"/>
                <a:ea typeface="ＭＳ Ｐゴシック" panose="020B0600070205080204" pitchFamily="34" charset="-128"/>
              </a:defRPr>
            </a:lvl5pPr>
            <a:lvl6pPr marL="1414463" indent="-128588" eaLnBrk="0" fontAlgn="base" hangingPunct="0">
              <a:spcBef>
                <a:spcPct val="20000"/>
              </a:spcBef>
              <a:spcAft>
                <a:spcPct val="0"/>
              </a:spcAft>
              <a:buChar char="»"/>
              <a:defRPr sz="1125">
                <a:solidFill>
                  <a:schemeClr val="tx1"/>
                </a:solidFill>
                <a:latin typeface="Arial" panose="020B0604020202020204" pitchFamily="34" charset="0"/>
                <a:ea typeface="ＭＳ Ｐゴシック" panose="020B0600070205080204" pitchFamily="34" charset="-128"/>
              </a:defRPr>
            </a:lvl6pPr>
            <a:lvl7pPr marL="1671638" indent="-128588" eaLnBrk="0" fontAlgn="base" hangingPunct="0">
              <a:spcBef>
                <a:spcPct val="20000"/>
              </a:spcBef>
              <a:spcAft>
                <a:spcPct val="0"/>
              </a:spcAft>
              <a:buChar char="»"/>
              <a:defRPr sz="1125">
                <a:solidFill>
                  <a:schemeClr val="tx1"/>
                </a:solidFill>
                <a:latin typeface="Arial" panose="020B0604020202020204" pitchFamily="34" charset="0"/>
                <a:ea typeface="ＭＳ Ｐゴシック" panose="020B0600070205080204" pitchFamily="34" charset="-128"/>
              </a:defRPr>
            </a:lvl7pPr>
            <a:lvl8pPr marL="1928813" indent="-128588" eaLnBrk="0" fontAlgn="base" hangingPunct="0">
              <a:spcBef>
                <a:spcPct val="20000"/>
              </a:spcBef>
              <a:spcAft>
                <a:spcPct val="0"/>
              </a:spcAft>
              <a:buChar char="»"/>
              <a:defRPr sz="1125">
                <a:solidFill>
                  <a:schemeClr val="tx1"/>
                </a:solidFill>
                <a:latin typeface="Arial" panose="020B0604020202020204" pitchFamily="34" charset="0"/>
                <a:ea typeface="ＭＳ Ｐゴシック" panose="020B0600070205080204" pitchFamily="34" charset="-128"/>
              </a:defRPr>
            </a:lvl8pPr>
            <a:lvl9pPr marL="2185988" indent="-128588" eaLnBrk="0" fontAlgn="base" hangingPunct="0">
              <a:spcBef>
                <a:spcPct val="20000"/>
              </a:spcBef>
              <a:spcAft>
                <a:spcPct val="0"/>
              </a:spcAft>
              <a:buChar char="»"/>
              <a:defRPr sz="1125">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5C6DF355-4B13-475A-90A3-AB8D65D27246}" type="slidenum">
              <a:rPr lang="en-US" altLang="zh-CN" sz="788">
                <a:solidFill>
                  <a:srgbClr val="000000"/>
                </a:solidFill>
              </a:rPr>
              <a:pPr>
                <a:spcBef>
                  <a:spcPct val="0"/>
                </a:spcBef>
                <a:buFontTx/>
                <a:buNone/>
              </a:pPr>
              <a:t>31</a:t>
            </a:fld>
            <a:endParaRPr lang="en-US" altLang="zh-CN" sz="788">
              <a:solidFill>
                <a:srgbClr val="000000"/>
              </a:solidFill>
            </a:endParaRPr>
          </a:p>
        </p:txBody>
      </p:sp>
      <p:sp>
        <p:nvSpPr>
          <p:cNvPr id="8" name="Rectangle 7">
            <a:extLst>
              <a:ext uri="{FF2B5EF4-FFF2-40B4-BE49-F238E27FC236}">
                <a16:creationId xmlns:a16="http://schemas.microsoft.com/office/drawing/2014/main" id="{17128F62-860C-45DD-8CB4-0AF8EA8E08CF}"/>
              </a:ext>
            </a:extLst>
          </p:cNvPr>
          <p:cNvSpPr/>
          <p:nvPr/>
        </p:nvSpPr>
        <p:spPr>
          <a:xfrm>
            <a:off x="632429" y="5122876"/>
            <a:ext cx="3507340" cy="954107"/>
          </a:xfrm>
          <a:prstGeom prst="rect">
            <a:avLst/>
          </a:prstGeom>
        </p:spPr>
        <p:txBody>
          <a:bodyPr wrap="square">
            <a:spAutoFit/>
          </a:bodyPr>
          <a:lstStyle/>
          <a:p>
            <a:r>
              <a:rPr lang="en-US" sz="1400" dirty="0"/>
              <a:t>Source: https://sanvada.com/2018/01/27/ibm-believes-artificial-intelligence-will-change-world</a:t>
            </a:r>
            <a:r>
              <a:rPr lang="en-US" sz="506" dirty="0"/>
              <a:t>/</a:t>
            </a:r>
          </a:p>
        </p:txBody>
      </p:sp>
      <p:sp>
        <p:nvSpPr>
          <p:cNvPr id="9" name="Rectangle 8">
            <a:extLst>
              <a:ext uri="{FF2B5EF4-FFF2-40B4-BE49-F238E27FC236}">
                <a16:creationId xmlns:a16="http://schemas.microsoft.com/office/drawing/2014/main" id="{B150A6BF-B081-468E-AF9F-3D387D20DECE}"/>
              </a:ext>
            </a:extLst>
          </p:cNvPr>
          <p:cNvSpPr/>
          <p:nvPr/>
        </p:nvSpPr>
        <p:spPr>
          <a:xfrm>
            <a:off x="4638423" y="5134794"/>
            <a:ext cx="3739793" cy="523220"/>
          </a:xfrm>
          <a:prstGeom prst="rect">
            <a:avLst/>
          </a:prstGeom>
        </p:spPr>
        <p:txBody>
          <a:bodyPr wrap="square">
            <a:spAutoFit/>
          </a:bodyPr>
          <a:lstStyle/>
          <a:p>
            <a:r>
              <a:rPr lang="en-US" sz="1400" dirty="0"/>
              <a:t>Source: https://tecake.in/amazon-echo-will-now-read-twitter-trends-alexa-assistant-updated</a:t>
            </a:r>
          </a:p>
        </p:txBody>
      </p:sp>
    </p:spTree>
    <p:extLst>
      <p:ext uri="{BB962C8B-B14F-4D97-AF65-F5344CB8AC3E}">
        <p14:creationId xmlns:p14="http://schemas.microsoft.com/office/powerpoint/2010/main" val="51381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a:extLst>
              <a:ext uri="{FF2B5EF4-FFF2-40B4-BE49-F238E27FC236}">
                <a16:creationId xmlns:a16="http://schemas.microsoft.com/office/drawing/2014/main" id="{6F68DC65-8458-46F2-B600-8F737803C86A}"/>
              </a:ext>
            </a:extLst>
          </p:cNvPr>
          <p:cNvSpPr>
            <a:spLocks noGrp="1" noChangeArrowheads="1"/>
          </p:cNvSpPr>
          <p:nvPr>
            <p:ph type="title"/>
          </p:nvPr>
        </p:nvSpPr>
        <p:spPr>
          <a:xfrm>
            <a:off x="543922" y="175258"/>
            <a:ext cx="6971041" cy="1293461"/>
          </a:xfrm>
        </p:spPr>
        <p:txBody>
          <a:bodyPr>
            <a:normAutofit/>
          </a:bodyPr>
          <a:lstStyle/>
          <a:p>
            <a:r>
              <a:rPr lang="en-SG" altLang="en-US" sz="3000" dirty="0">
                <a:ea typeface="ＭＳ Ｐゴシック" panose="020B0600070205080204" pitchFamily="34" charset="-128"/>
              </a:rPr>
              <a:t>Singapore AI: Detect Eye Conditions</a:t>
            </a:r>
          </a:p>
        </p:txBody>
      </p:sp>
      <p:sp>
        <p:nvSpPr>
          <p:cNvPr id="3" name="Content Placeholder 2">
            <a:extLst>
              <a:ext uri="{FF2B5EF4-FFF2-40B4-BE49-F238E27FC236}">
                <a16:creationId xmlns:a16="http://schemas.microsoft.com/office/drawing/2014/main" id="{156F0A35-1E11-48D9-A06C-BBB1D02F2CEC}"/>
              </a:ext>
            </a:extLst>
          </p:cNvPr>
          <p:cNvSpPr>
            <a:spLocks noGrp="1"/>
          </p:cNvSpPr>
          <p:nvPr>
            <p:ph idx="1"/>
          </p:nvPr>
        </p:nvSpPr>
        <p:spPr>
          <a:xfrm>
            <a:off x="340375" y="1191802"/>
            <a:ext cx="7406340" cy="5178175"/>
          </a:xfrm>
        </p:spPr>
        <p:txBody>
          <a:bodyPr>
            <a:normAutofit/>
          </a:bodyPr>
          <a:lstStyle/>
          <a:p>
            <a:pPr>
              <a:defRPr/>
            </a:pPr>
            <a:r>
              <a:rPr lang="en-US" sz="2000" dirty="0"/>
              <a:t>In a world first, Singapore-developed artificial intelligence system detects 3 major eye conditions</a:t>
            </a:r>
          </a:p>
          <a:p>
            <a:pPr>
              <a:defRPr/>
            </a:pPr>
            <a:r>
              <a:rPr lang="en-US" sz="2000" dirty="0"/>
              <a:t>Singapore National Eye Centre (SNEC), Singapore Eye Research Institute (SERI) and National University of Singapore (NUS) School of Computing.</a:t>
            </a:r>
          </a:p>
          <a:p>
            <a:pPr>
              <a:defRPr/>
            </a:pPr>
            <a:r>
              <a:rPr lang="en-US" sz="2000" dirty="0"/>
              <a:t>5 million images next 5 years</a:t>
            </a:r>
          </a:p>
          <a:p>
            <a:pPr>
              <a:defRPr/>
            </a:pPr>
            <a:r>
              <a:rPr lang="en-US" sz="2000" dirty="0"/>
              <a:t>30 co-investigators </a:t>
            </a:r>
          </a:p>
          <a:p>
            <a:pPr>
              <a:defRPr/>
            </a:pPr>
            <a:r>
              <a:rPr lang="en-US" sz="2000" dirty="0"/>
              <a:t>500,000 retinal images</a:t>
            </a:r>
          </a:p>
          <a:p>
            <a:pPr>
              <a:defRPr/>
            </a:pPr>
            <a:r>
              <a:rPr lang="en-US" sz="2000" dirty="0"/>
              <a:t>180,000 out of 600,000 Singaporeans with diabetes have diabetic retinopathy – lead to blindness. </a:t>
            </a:r>
          </a:p>
          <a:p>
            <a:pPr marL="0" indent="0">
              <a:buNone/>
              <a:defRPr/>
            </a:pPr>
            <a:endParaRPr lang="en-US" sz="1350" dirty="0"/>
          </a:p>
          <a:p>
            <a:pPr marL="0" indent="0">
              <a:buNone/>
              <a:defRPr/>
            </a:pPr>
            <a:endParaRPr lang="en-US" sz="1350" dirty="0"/>
          </a:p>
          <a:p>
            <a:pPr marL="0" indent="0">
              <a:buNone/>
              <a:defRPr/>
            </a:pPr>
            <a:r>
              <a:rPr lang="en-US" sz="1400" dirty="0"/>
              <a:t>https://www.channelnewsasia.com/news/singapore/in-a-world-first-singapore-developed-artificial-intelligence-9498742</a:t>
            </a:r>
            <a:endParaRPr lang="en-SG" sz="1400" dirty="0"/>
          </a:p>
        </p:txBody>
      </p:sp>
      <p:sp>
        <p:nvSpPr>
          <p:cNvPr id="133124" name="Slide Number Placeholder 3">
            <a:extLst>
              <a:ext uri="{FF2B5EF4-FFF2-40B4-BE49-F238E27FC236}">
                <a16:creationId xmlns:a16="http://schemas.microsoft.com/office/drawing/2014/main" id="{17AAE8D2-0637-414D-95ED-7A4A7E8748B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75">
                <a:solidFill>
                  <a:schemeClr val="tx1"/>
                </a:solidFill>
                <a:latin typeface="Arial" panose="020B0604020202020204" pitchFamily="34" charset="0"/>
                <a:ea typeface="ＭＳ Ｐゴシック" panose="020B0600070205080204" pitchFamily="34" charset="-128"/>
              </a:defRPr>
            </a:lvl1pPr>
            <a:lvl2pPr marL="417910" indent="-160735">
              <a:spcBef>
                <a:spcPct val="20000"/>
              </a:spcBef>
              <a:buChar char="–"/>
              <a:defRPr sz="1350">
                <a:solidFill>
                  <a:schemeClr val="tx1"/>
                </a:solidFill>
                <a:latin typeface="Arial" panose="020B0604020202020204" pitchFamily="34" charset="0"/>
                <a:ea typeface="ＭＳ Ｐゴシック" panose="020B0600070205080204" pitchFamily="34" charset="-128"/>
              </a:defRPr>
            </a:lvl2pPr>
            <a:lvl3pPr marL="642938" indent="-128588">
              <a:spcBef>
                <a:spcPct val="20000"/>
              </a:spcBef>
              <a:buChar char="•"/>
              <a:defRPr sz="1350">
                <a:solidFill>
                  <a:schemeClr val="tx1"/>
                </a:solidFill>
                <a:latin typeface="Arial" panose="020B0604020202020204" pitchFamily="34" charset="0"/>
                <a:ea typeface="ＭＳ Ｐゴシック" panose="020B0600070205080204" pitchFamily="34" charset="-128"/>
              </a:defRPr>
            </a:lvl3pPr>
            <a:lvl4pPr marL="900113" indent="-128588">
              <a:spcBef>
                <a:spcPct val="20000"/>
              </a:spcBef>
              <a:buChar char="–"/>
              <a:defRPr sz="1125">
                <a:solidFill>
                  <a:schemeClr val="tx1"/>
                </a:solidFill>
                <a:latin typeface="Arial" panose="020B0604020202020204" pitchFamily="34" charset="0"/>
                <a:ea typeface="ＭＳ Ｐゴシック" panose="020B0600070205080204" pitchFamily="34" charset="-128"/>
              </a:defRPr>
            </a:lvl4pPr>
            <a:lvl5pPr marL="1157288" indent="-128588">
              <a:spcBef>
                <a:spcPct val="20000"/>
              </a:spcBef>
              <a:buChar char="»"/>
              <a:defRPr sz="1125">
                <a:solidFill>
                  <a:schemeClr val="tx1"/>
                </a:solidFill>
                <a:latin typeface="Arial" panose="020B0604020202020204" pitchFamily="34" charset="0"/>
                <a:ea typeface="ＭＳ Ｐゴシック" panose="020B0600070205080204" pitchFamily="34" charset="-128"/>
              </a:defRPr>
            </a:lvl5pPr>
            <a:lvl6pPr marL="1414463" indent="-128588" eaLnBrk="0" fontAlgn="base" hangingPunct="0">
              <a:spcBef>
                <a:spcPct val="20000"/>
              </a:spcBef>
              <a:spcAft>
                <a:spcPct val="0"/>
              </a:spcAft>
              <a:buChar char="»"/>
              <a:defRPr sz="1125">
                <a:solidFill>
                  <a:schemeClr val="tx1"/>
                </a:solidFill>
                <a:latin typeface="Arial" panose="020B0604020202020204" pitchFamily="34" charset="0"/>
                <a:ea typeface="ＭＳ Ｐゴシック" panose="020B0600070205080204" pitchFamily="34" charset="-128"/>
              </a:defRPr>
            </a:lvl6pPr>
            <a:lvl7pPr marL="1671638" indent="-128588" eaLnBrk="0" fontAlgn="base" hangingPunct="0">
              <a:spcBef>
                <a:spcPct val="20000"/>
              </a:spcBef>
              <a:spcAft>
                <a:spcPct val="0"/>
              </a:spcAft>
              <a:buChar char="»"/>
              <a:defRPr sz="1125">
                <a:solidFill>
                  <a:schemeClr val="tx1"/>
                </a:solidFill>
                <a:latin typeface="Arial" panose="020B0604020202020204" pitchFamily="34" charset="0"/>
                <a:ea typeface="ＭＳ Ｐゴシック" panose="020B0600070205080204" pitchFamily="34" charset="-128"/>
              </a:defRPr>
            </a:lvl7pPr>
            <a:lvl8pPr marL="1928813" indent="-128588" eaLnBrk="0" fontAlgn="base" hangingPunct="0">
              <a:spcBef>
                <a:spcPct val="20000"/>
              </a:spcBef>
              <a:spcAft>
                <a:spcPct val="0"/>
              </a:spcAft>
              <a:buChar char="»"/>
              <a:defRPr sz="1125">
                <a:solidFill>
                  <a:schemeClr val="tx1"/>
                </a:solidFill>
                <a:latin typeface="Arial" panose="020B0604020202020204" pitchFamily="34" charset="0"/>
                <a:ea typeface="ＭＳ Ｐゴシック" panose="020B0600070205080204" pitchFamily="34" charset="-128"/>
              </a:defRPr>
            </a:lvl8pPr>
            <a:lvl9pPr marL="2185988" indent="-128588" eaLnBrk="0" fontAlgn="base" hangingPunct="0">
              <a:spcBef>
                <a:spcPct val="20000"/>
              </a:spcBef>
              <a:spcAft>
                <a:spcPct val="0"/>
              </a:spcAft>
              <a:buChar char="»"/>
              <a:defRPr sz="1125">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47736428-9C2A-44D4-8B36-1F13A50CA02F}" type="slidenum">
              <a:rPr lang="en-US" altLang="zh-CN" sz="788">
                <a:solidFill>
                  <a:srgbClr val="000000"/>
                </a:solidFill>
              </a:rPr>
              <a:pPr>
                <a:spcBef>
                  <a:spcPct val="0"/>
                </a:spcBef>
                <a:buFontTx/>
                <a:buNone/>
              </a:pPr>
              <a:t>32</a:t>
            </a:fld>
            <a:endParaRPr lang="en-US" altLang="zh-CN" sz="788">
              <a:solidFill>
                <a:srgbClr val="000000"/>
              </a:solidFill>
            </a:endParaRPr>
          </a:p>
        </p:txBody>
      </p:sp>
      <p:pic>
        <p:nvPicPr>
          <p:cNvPr id="133125" name="Picture 4">
            <a:extLst>
              <a:ext uri="{FF2B5EF4-FFF2-40B4-BE49-F238E27FC236}">
                <a16:creationId xmlns:a16="http://schemas.microsoft.com/office/drawing/2014/main" id="{A47610BD-9AC8-456C-BB6B-8EE3E80BAD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436" y="2485263"/>
            <a:ext cx="2135501" cy="141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2150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a:extLst>
              <a:ext uri="{FF2B5EF4-FFF2-40B4-BE49-F238E27FC236}">
                <a16:creationId xmlns:a16="http://schemas.microsoft.com/office/drawing/2014/main" id="{2A50A182-A47E-43C0-AE8C-E9AA965803CA}"/>
              </a:ext>
            </a:extLst>
          </p:cNvPr>
          <p:cNvSpPr>
            <a:spLocks noGrp="1" noChangeArrowheads="1"/>
          </p:cNvSpPr>
          <p:nvPr>
            <p:ph type="title"/>
          </p:nvPr>
        </p:nvSpPr>
        <p:spPr>
          <a:xfrm>
            <a:off x="381000" y="159983"/>
            <a:ext cx="6172200" cy="857250"/>
          </a:xfrm>
        </p:spPr>
        <p:txBody>
          <a:bodyPr/>
          <a:lstStyle/>
          <a:p>
            <a:r>
              <a:rPr lang="en-SG" altLang="en-US" dirty="0">
                <a:ea typeface="ＭＳ Ｐゴシック" panose="020B0600070205080204" pitchFamily="34" charset="-128"/>
              </a:rPr>
              <a:t>Cardiologist vs AI</a:t>
            </a:r>
          </a:p>
        </p:txBody>
      </p:sp>
      <p:sp>
        <p:nvSpPr>
          <p:cNvPr id="134147" name="Slide Number Placeholder 3">
            <a:extLst>
              <a:ext uri="{FF2B5EF4-FFF2-40B4-BE49-F238E27FC236}">
                <a16:creationId xmlns:a16="http://schemas.microsoft.com/office/drawing/2014/main" id="{4BC91548-F843-45D1-8190-B945ED62333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75">
                <a:solidFill>
                  <a:schemeClr val="tx1"/>
                </a:solidFill>
                <a:latin typeface="Arial" panose="020B0604020202020204" pitchFamily="34" charset="0"/>
                <a:ea typeface="ＭＳ Ｐゴシック" panose="020B0600070205080204" pitchFamily="34" charset="-128"/>
              </a:defRPr>
            </a:lvl1pPr>
            <a:lvl2pPr marL="417910" indent="-160735">
              <a:spcBef>
                <a:spcPct val="20000"/>
              </a:spcBef>
              <a:buChar char="–"/>
              <a:defRPr sz="1350">
                <a:solidFill>
                  <a:schemeClr val="tx1"/>
                </a:solidFill>
                <a:latin typeface="Arial" panose="020B0604020202020204" pitchFamily="34" charset="0"/>
                <a:ea typeface="ＭＳ Ｐゴシック" panose="020B0600070205080204" pitchFamily="34" charset="-128"/>
              </a:defRPr>
            </a:lvl2pPr>
            <a:lvl3pPr marL="642938" indent="-128588">
              <a:spcBef>
                <a:spcPct val="20000"/>
              </a:spcBef>
              <a:buChar char="•"/>
              <a:defRPr sz="1350">
                <a:solidFill>
                  <a:schemeClr val="tx1"/>
                </a:solidFill>
                <a:latin typeface="Arial" panose="020B0604020202020204" pitchFamily="34" charset="0"/>
                <a:ea typeface="ＭＳ Ｐゴシック" panose="020B0600070205080204" pitchFamily="34" charset="-128"/>
              </a:defRPr>
            </a:lvl3pPr>
            <a:lvl4pPr marL="900113" indent="-128588">
              <a:spcBef>
                <a:spcPct val="20000"/>
              </a:spcBef>
              <a:buChar char="–"/>
              <a:defRPr sz="1125">
                <a:solidFill>
                  <a:schemeClr val="tx1"/>
                </a:solidFill>
                <a:latin typeface="Arial" panose="020B0604020202020204" pitchFamily="34" charset="0"/>
                <a:ea typeface="ＭＳ Ｐゴシック" panose="020B0600070205080204" pitchFamily="34" charset="-128"/>
              </a:defRPr>
            </a:lvl4pPr>
            <a:lvl5pPr marL="1157288" indent="-128588">
              <a:spcBef>
                <a:spcPct val="20000"/>
              </a:spcBef>
              <a:buChar char="»"/>
              <a:defRPr sz="1125">
                <a:solidFill>
                  <a:schemeClr val="tx1"/>
                </a:solidFill>
                <a:latin typeface="Arial" panose="020B0604020202020204" pitchFamily="34" charset="0"/>
                <a:ea typeface="ＭＳ Ｐゴシック" panose="020B0600070205080204" pitchFamily="34" charset="-128"/>
              </a:defRPr>
            </a:lvl5pPr>
            <a:lvl6pPr marL="1414463" indent="-128588" eaLnBrk="0" fontAlgn="base" hangingPunct="0">
              <a:spcBef>
                <a:spcPct val="20000"/>
              </a:spcBef>
              <a:spcAft>
                <a:spcPct val="0"/>
              </a:spcAft>
              <a:buChar char="»"/>
              <a:defRPr sz="1125">
                <a:solidFill>
                  <a:schemeClr val="tx1"/>
                </a:solidFill>
                <a:latin typeface="Arial" panose="020B0604020202020204" pitchFamily="34" charset="0"/>
                <a:ea typeface="ＭＳ Ｐゴシック" panose="020B0600070205080204" pitchFamily="34" charset="-128"/>
              </a:defRPr>
            </a:lvl6pPr>
            <a:lvl7pPr marL="1671638" indent="-128588" eaLnBrk="0" fontAlgn="base" hangingPunct="0">
              <a:spcBef>
                <a:spcPct val="20000"/>
              </a:spcBef>
              <a:spcAft>
                <a:spcPct val="0"/>
              </a:spcAft>
              <a:buChar char="»"/>
              <a:defRPr sz="1125">
                <a:solidFill>
                  <a:schemeClr val="tx1"/>
                </a:solidFill>
                <a:latin typeface="Arial" panose="020B0604020202020204" pitchFamily="34" charset="0"/>
                <a:ea typeface="ＭＳ Ｐゴシック" panose="020B0600070205080204" pitchFamily="34" charset="-128"/>
              </a:defRPr>
            </a:lvl7pPr>
            <a:lvl8pPr marL="1928813" indent="-128588" eaLnBrk="0" fontAlgn="base" hangingPunct="0">
              <a:spcBef>
                <a:spcPct val="20000"/>
              </a:spcBef>
              <a:spcAft>
                <a:spcPct val="0"/>
              </a:spcAft>
              <a:buChar char="»"/>
              <a:defRPr sz="1125">
                <a:solidFill>
                  <a:schemeClr val="tx1"/>
                </a:solidFill>
                <a:latin typeface="Arial" panose="020B0604020202020204" pitchFamily="34" charset="0"/>
                <a:ea typeface="ＭＳ Ｐゴシック" panose="020B0600070205080204" pitchFamily="34" charset="-128"/>
              </a:defRPr>
            </a:lvl8pPr>
            <a:lvl9pPr marL="2185988" indent="-128588" eaLnBrk="0" fontAlgn="base" hangingPunct="0">
              <a:spcBef>
                <a:spcPct val="20000"/>
              </a:spcBef>
              <a:spcAft>
                <a:spcPct val="0"/>
              </a:spcAft>
              <a:buChar char="»"/>
              <a:defRPr sz="1125">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72C4F10A-43CF-41BB-88D6-0B5EA619DE7D}" type="slidenum">
              <a:rPr lang="en-US" altLang="zh-CN" sz="788">
                <a:solidFill>
                  <a:srgbClr val="000000"/>
                </a:solidFill>
              </a:rPr>
              <a:pPr>
                <a:spcBef>
                  <a:spcPct val="0"/>
                </a:spcBef>
                <a:buFontTx/>
                <a:buNone/>
              </a:pPr>
              <a:t>33</a:t>
            </a:fld>
            <a:endParaRPr lang="en-US" altLang="zh-CN" sz="788">
              <a:solidFill>
                <a:srgbClr val="000000"/>
              </a:solidFill>
            </a:endParaRPr>
          </a:p>
        </p:txBody>
      </p:sp>
      <p:pic>
        <p:nvPicPr>
          <p:cNvPr id="134148" name="Picture 4">
            <a:extLst>
              <a:ext uri="{FF2B5EF4-FFF2-40B4-BE49-F238E27FC236}">
                <a16:creationId xmlns:a16="http://schemas.microsoft.com/office/drawing/2014/main" id="{D5282574-84EF-48BF-A748-8490DB585D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427512"/>
            <a:ext cx="6172200" cy="3471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0BBBBF9-9E94-4A1F-BB89-D64541200BB5}"/>
              </a:ext>
            </a:extLst>
          </p:cNvPr>
          <p:cNvSpPr/>
          <p:nvPr/>
        </p:nvSpPr>
        <p:spPr>
          <a:xfrm>
            <a:off x="504611" y="5430488"/>
            <a:ext cx="7550328" cy="307777"/>
          </a:xfrm>
          <a:prstGeom prst="rect">
            <a:avLst/>
          </a:prstGeom>
        </p:spPr>
        <p:txBody>
          <a:bodyPr wrap="square">
            <a:spAutoFit/>
          </a:bodyPr>
          <a:lstStyle/>
          <a:p>
            <a:r>
              <a:rPr lang="en-US" sz="1400" dirty="0"/>
              <a:t>Source: https://www.intel.com/content/www/us/en/healthcare-it/article/improved-diagnosis.html</a:t>
            </a:r>
          </a:p>
        </p:txBody>
      </p:sp>
    </p:spTree>
    <p:extLst>
      <p:ext uri="{BB962C8B-B14F-4D97-AF65-F5344CB8AC3E}">
        <p14:creationId xmlns:p14="http://schemas.microsoft.com/office/powerpoint/2010/main" val="2154927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t>Data for banks: Security</a:t>
            </a:r>
          </a:p>
        </p:txBody>
      </p:sp>
      <p:grpSp>
        <p:nvGrpSpPr>
          <p:cNvPr id="8" name="Group 7"/>
          <p:cNvGrpSpPr/>
          <p:nvPr/>
        </p:nvGrpSpPr>
        <p:grpSpPr>
          <a:xfrm>
            <a:off x="5232873" y="2286001"/>
            <a:ext cx="2920955" cy="2331407"/>
            <a:chOff x="5096994" y="1047750"/>
            <a:chExt cx="3894606" cy="3108543"/>
          </a:xfrm>
        </p:grpSpPr>
        <p:sp>
          <p:nvSpPr>
            <p:cNvPr id="3" name="Rectangle 2"/>
            <p:cNvSpPr/>
            <p:nvPr/>
          </p:nvSpPr>
          <p:spPr>
            <a:xfrm>
              <a:off x="5096994" y="1047750"/>
              <a:ext cx="1945489" cy="430887"/>
            </a:xfrm>
            <a:prstGeom prst="rect">
              <a:avLst/>
            </a:prstGeom>
          </p:spPr>
          <p:txBody>
            <a:bodyPr wrap="none">
              <a:spAutoFit/>
            </a:bodyPr>
            <a:lstStyle/>
            <a:p>
              <a:r>
                <a:rPr lang="en-US" sz="1500" b="1" dirty="0">
                  <a:solidFill>
                    <a:srgbClr val="F42837"/>
                  </a:solidFill>
                  <a:cs typeface="Arial" panose="020B0604020202020204" pitchFamily="34" charset="0"/>
                </a:rPr>
                <a:t>Fraud Detection</a:t>
              </a:r>
            </a:p>
          </p:txBody>
        </p:sp>
        <p:sp>
          <p:nvSpPr>
            <p:cNvPr id="4" name="TextBox 3"/>
            <p:cNvSpPr txBox="1"/>
            <p:nvPr/>
          </p:nvSpPr>
          <p:spPr>
            <a:xfrm>
              <a:off x="5096994" y="1447859"/>
              <a:ext cx="3894606" cy="2708434"/>
            </a:xfrm>
            <a:prstGeom prst="rect">
              <a:avLst/>
            </a:prstGeom>
            <a:noFill/>
          </p:spPr>
          <p:txBody>
            <a:bodyPr wrap="square" rtlCol="0">
              <a:spAutoFit/>
            </a:bodyPr>
            <a:lstStyle/>
            <a:p>
              <a:r>
                <a:rPr lang="en-US" sz="1050" dirty="0">
                  <a:solidFill>
                    <a:schemeClr val="tx1">
                      <a:lumMod val="75000"/>
                      <a:lumOff val="25000"/>
                    </a:schemeClr>
                  </a:solidFill>
                  <a:cs typeface="Arial" panose="020B0604020202020204" pitchFamily="34" charset="0"/>
                </a:rPr>
                <a:t>Providing security is critical for both employees and customers.</a:t>
              </a:r>
            </a:p>
            <a:p>
              <a:endParaRPr lang="en-US" sz="1050" dirty="0">
                <a:solidFill>
                  <a:schemeClr val="tx1">
                    <a:lumMod val="75000"/>
                    <a:lumOff val="25000"/>
                  </a:schemeClr>
                </a:solidFill>
                <a:cs typeface="Arial" panose="020B0604020202020204" pitchFamily="34" charset="0"/>
              </a:endParaRPr>
            </a:p>
            <a:p>
              <a:r>
                <a:rPr lang="en-US" sz="1050" dirty="0">
                  <a:solidFill>
                    <a:schemeClr val="tx1">
                      <a:lumMod val="75000"/>
                      <a:lumOff val="25000"/>
                    </a:schemeClr>
                  </a:solidFill>
                  <a:cs typeface="Arial" panose="020B0604020202020204" pitchFamily="34" charset="0"/>
                </a:rPr>
                <a:t>With the scale of number of transactions, banks need to use</a:t>
              </a:r>
              <a:r>
                <a:rPr lang="en-US" sz="1050" b="1" dirty="0">
                  <a:solidFill>
                    <a:schemeClr val="tx1">
                      <a:lumMod val="75000"/>
                      <a:lumOff val="25000"/>
                    </a:schemeClr>
                  </a:solidFill>
                  <a:cs typeface="Arial" panose="020B0604020202020204" pitchFamily="34" charset="0"/>
                </a:rPr>
                <a:t> Machine Learning</a:t>
              </a:r>
              <a:r>
                <a:rPr lang="en-US" sz="1050" dirty="0">
                  <a:solidFill>
                    <a:schemeClr val="tx1">
                      <a:lumMod val="75000"/>
                      <a:lumOff val="25000"/>
                    </a:schemeClr>
                  </a:solidFill>
                  <a:cs typeface="Arial" panose="020B0604020202020204" pitchFamily="34" charset="0"/>
                </a:rPr>
                <a:t> as a proactive approach to security.</a:t>
              </a:r>
            </a:p>
            <a:p>
              <a:endParaRPr lang="en-US" sz="1050" dirty="0">
                <a:solidFill>
                  <a:schemeClr val="tx1">
                    <a:lumMod val="75000"/>
                    <a:lumOff val="25000"/>
                  </a:schemeClr>
                </a:solidFill>
                <a:cs typeface="Arial" panose="020B0604020202020204" pitchFamily="34" charset="0"/>
              </a:endParaRPr>
            </a:p>
            <a:p>
              <a:r>
                <a:rPr lang="en-US" sz="1050" dirty="0">
                  <a:solidFill>
                    <a:schemeClr val="tx1">
                      <a:lumMod val="75000"/>
                      <a:lumOff val="25000"/>
                    </a:schemeClr>
                  </a:solidFill>
                  <a:cs typeface="Arial" panose="020B0604020202020204" pitchFamily="34" charset="0"/>
                </a:rPr>
                <a:t>The key steps to fraud detection could include:</a:t>
              </a:r>
            </a:p>
            <a:p>
              <a:pPr marL="257175" indent="-257175">
                <a:buFont typeface="+mj-lt"/>
                <a:buAutoNum type="arabicPeriod"/>
              </a:pPr>
              <a:r>
                <a:rPr lang="en-US" sz="1050" dirty="0">
                  <a:solidFill>
                    <a:schemeClr val="tx1">
                      <a:lumMod val="75000"/>
                      <a:lumOff val="25000"/>
                    </a:schemeClr>
                  </a:solidFill>
                  <a:cs typeface="Arial" panose="020B0604020202020204" pitchFamily="34" charset="0"/>
                </a:rPr>
                <a:t>Data samplings for model estimation and preliminary testing</a:t>
              </a:r>
            </a:p>
            <a:p>
              <a:pPr marL="257175" indent="-257175">
                <a:buFont typeface="+mj-lt"/>
                <a:buAutoNum type="arabicPeriod"/>
              </a:pPr>
              <a:r>
                <a:rPr lang="en-US" sz="1050" dirty="0">
                  <a:solidFill>
                    <a:schemeClr val="tx1">
                      <a:lumMod val="75000"/>
                      <a:lumOff val="25000"/>
                    </a:schemeClr>
                  </a:solidFill>
                  <a:cs typeface="Arial" panose="020B0604020202020204" pitchFamily="34" charset="0"/>
                </a:rPr>
                <a:t>Model estimation</a:t>
              </a:r>
            </a:p>
            <a:p>
              <a:pPr marL="257175" indent="-257175">
                <a:buFont typeface="+mj-lt"/>
                <a:buAutoNum type="arabicPeriod"/>
              </a:pPr>
              <a:r>
                <a:rPr lang="en-US" sz="1050" dirty="0">
                  <a:solidFill>
                    <a:schemeClr val="tx1">
                      <a:lumMod val="75000"/>
                      <a:lumOff val="25000"/>
                    </a:schemeClr>
                  </a:solidFill>
                  <a:cs typeface="Arial" panose="020B0604020202020204" pitchFamily="34" charset="0"/>
                </a:rPr>
                <a:t>Testing</a:t>
              </a:r>
            </a:p>
          </p:txBody>
        </p:sp>
      </p:grpSp>
      <p:grpSp>
        <p:nvGrpSpPr>
          <p:cNvPr id="7" name="Group 6"/>
          <p:cNvGrpSpPr/>
          <p:nvPr/>
        </p:nvGrpSpPr>
        <p:grpSpPr>
          <a:xfrm>
            <a:off x="416102" y="2372228"/>
            <a:ext cx="4155897" cy="2456626"/>
            <a:chOff x="304800" y="1393550"/>
            <a:chExt cx="4639794" cy="2107988"/>
          </a:xfrm>
        </p:grpSpPr>
        <p:sp>
          <p:nvSpPr>
            <p:cNvPr id="6" name="Rectangle 5"/>
            <p:cNvSpPr/>
            <p:nvPr/>
          </p:nvSpPr>
          <p:spPr>
            <a:xfrm>
              <a:off x="304800" y="3270706"/>
              <a:ext cx="4639794" cy="230832"/>
            </a:xfrm>
            <a:prstGeom prst="rect">
              <a:avLst/>
            </a:prstGeom>
          </p:spPr>
          <p:txBody>
            <a:bodyPr wrap="square">
              <a:spAutoFit/>
            </a:bodyPr>
            <a:lstStyle/>
            <a:p>
              <a:r>
                <a:rPr lang="en-US" sz="525" dirty="0">
                  <a:solidFill>
                    <a:schemeClr val="tx1">
                      <a:lumMod val="75000"/>
                      <a:lumOff val="25000"/>
                    </a:schemeClr>
                  </a:solidFill>
                  <a:cs typeface="Arial" panose="020B0604020202020204" pitchFamily="34" charset="0"/>
                </a:rPr>
                <a:t>Source: https://www.tnp.sg/news/singapore/ex-ocbc-officer-charged-forging-clients-documents</a:t>
              </a:r>
            </a:p>
          </p:txBody>
        </p:sp>
        <p:pic>
          <p:nvPicPr>
            <p:cNvPr id="3076"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243"/>
            <a:stretch/>
          </p:blipFill>
          <p:spPr bwMode="auto">
            <a:xfrm>
              <a:off x="304800" y="1393550"/>
              <a:ext cx="4639794"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136220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david_ko\Downloads\pexels-photo-872958 (1).jpe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133061" y="2057400"/>
            <a:ext cx="6867939" cy="33004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3300" dirty="0"/>
              <a:t>Data for banks: Planning</a:t>
            </a:r>
          </a:p>
        </p:txBody>
      </p:sp>
      <p:grpSp>
        <p:nvGrpSpPr>
          <p:cNvPr id="8" name="Group 7"/>
          <p:cNvGrpSpPr/>
          <p:nvPr/>
        </p:nvGrpSpPr>
        <p:grpSpPr>
          <a:xfrm>
            <a:off x="1657350" y="2660334"/>
            <a:ext cx="2571750" cy="1361912"/>
            <a:chOff x="685800" y="1546860"/>
            <a:chExt cx="3429000" cy="1815881"/>
          </a:xfrm>
        </p:grpSpPr>
        <p:sp>
          <p:nvSpPr>
            <p:cNvPr id="3" name="Rectangle 2"/>
            <p:cNvSpPr/>
            <p:nvPr/>
          </p:nvSpPr>
          <p:spPr>
            <a:xfrm>
              <a:off x="685800" y="1546860"/>
              <a:ext cx="1601293" cy="400109"/>
            </a:xfrm>
            <a:prstGeom prst="rect">
              <a:avLst/>
            </a:prstGeom>
          </p:spPr>
          <p:txBody>
            <a:bodyPr wrap="none">
              <a:spAutoFit/>
            </a:bodyPr>
            <a:lstStyle/>
            <a:p>
              <a:r>
                <a:rPr lang="en-US" sz="1350" b="1" dirty="0">
                  <a:solidFill>
                    <a:srgbClr val="F42837"/>
                  </a:solidFill>
                  <a:cs typeface="Arial" panose="020B0604020202020204" pitchFamily="34" charset="0"/>
                </a:rPr>
                <a:t>Risk Modeling</a:t>
              </a:r>
            </a:p>
          </p:txBody>
        </p:sp>
        <p:sp>
          <p:nvSpPr>
            <p:cNvPr id="4" name="TextBox 3"/>
            <p:cNvSpPr txBox="1"/>
            <p:nvPr/>
          </p:nvSpPr>
          <p:spPr>
            <a:xfrm>
              <a:off x="685800" y="1946970"/>
              <a:ext cx="3429000" cy="1415771"/>
            </a:xfrm>
            <a:prstGeom prst="rect">
              <a:avLst/>
            </a:prstGeom>
            <a:noFill/>
          </p:spPr>
          <p:txBody>
            <a:bodyPr wrap="square" rtlCol="0">
              <a:spAutoFit/>
            </a:bodyPr>
            <a:lstStyle/>
            <a:p>
              <a:r>
                <a:rPr lang="en-US" sz="1050" dirty="0">
                  <a:solidFill>
                    <a:schemeClr val="tx1">
                      <a:lumMod val="75000"/>
                      <a:lumOff val="25000"/>
                    </a:schemeClr>
                  </a:solidFill>
                  <a:cs typeface="Arial" panose="020B0604020202020204" pitchFamily="34" charset="0"/>
                </a:rPr>
                <a:t>How do you price your financial instruments? Through big data, banks can evaluate multiple streams of data sets and with a team of data scientists, develop risk modelling to employ a data-driven approach to pricing and risks.</a:t>
              </a:r>
            </a:p>
          </p:txBody>
        </p:sp>
      </p:grpSp>
      <p:grpSp>
        <p:nvGrpSpPr>
          <p:cNvPr id="10" name="Group 9"/>
          <p:cNvGrpSpPr/>
          <p:nvPr/>
        </p:nvGrpSpPr>
        <p:grpSpPr>
          <a:xfrm>
            <a:off x="4572000" y="2660333"/>
            <a:ext cx="2571750" cy="1523495"/>
            <a:chOff x="4572000" y="1546860"/>
            <a:chExt cx="3429000" cy="2031327"/>
          </a:xfrm>
        </p:grpSpPr>
        <p:sp>
          <p:nvSpPr>
            <p:cNvPr id="7" name="Rectangle 6"/>
            <p:cNvSpPr/>
            <p:nvPr/>
          </p:nvSpPr>
          <p:spPr>
            <a:xfrm>
              <a:off x="4572000" y="1546860"/>
              <a:ext cx="3088965" cy="400109"/>
            </a:xfrm>
            <a:prstGeom prst="rect">
              <a:avLst/>
            </a:prstGeom>
          </p:spPr>
          <p:txBody>
            <a:bodyPr wrap="none">
              <a:spAutoFit/>
            </a:bodyPr>
            <a:lstStyle/>
            <a:p>
              <a:r>
                <a:rPr lang="en-US" sz="1350" b="1" dirty="0">
                  <a:solidFill>
                    <a:srgbClr val="F42837"/>
                  </a:solidFill>
                  <a:cs typeface="Arial" panose="020B0604020202020204" pitchFamily="34" charset="0"/>
                </a:rPr>
                <a:t>Better cash/liquidity planning</a:t>
              </a:r>
            </a:p>
          </p:txBody>
        </p:sp>
        <p:sp>
          <p:nvSpPr>
            <p:cNvPr id="9" name="TextBox 8"/>
            <p:cNvSpPr txBox="1"/>
            <p:nvPr/>
          </p:nvSpPr>
          <p:spPr>
            <a:xfrm>
              <a:off x="4572000" y="1946971"/>
              <a:ext cx="3429000" cy="1631216"/>
            </a:xfrm>
            <a:prstGeom prst="rect">
              <a:avLst/>
            </a:prstGeom>
            <a:noFill/>
          </p:spPr>
          <p:txBody>
            <a:bodyPr wrap="square" rtlCol="0">
              <a:spAutoFit/>
            </a:bodyPr>
            <a:lstStyle/>
            <a:p>
              <a:r>
                <a:rPr lang="en-US" sz="1050" dirty="0">
                  <a:solidFill>
                    <a:schemeClr val="tx1">
                      <a:lumMod val="75000"/>
                      <a:lumOff val="25000"/>
                    </a:schemeClr>
                  </a:solidFill>
                  <a:cs typeface="Arial" panose="020B0604020202020204" pitchFamily="34" charset="0"/>
                </a:rPr>
                <a:t>You can track past usage patterns, daily coordination between in-and-out payments at branches and ATMs. </a:t>
              </a:r>
            </a:p>
            <a:p>
              <a:r>
                <a:rPr lang="en-US" sz="1050" b="1" dirty="0">
                  <a:solidFill>
                    <a:schemeClr val="tx1">
                      <a:lumMod val="75000"/>
                      <a:lumOff val="25000"/>
                    </a:schemeClr>
                  </a:solidFill>
                  <a:cs typeface="Arial" panose="020B0604020202020204" pitchFamily="34" charset="0"/>
                </a:rPr>
                <a:t>Predictive Analytics </a:t>
              </a:r>
              <a:r>
                <a:rPr lang="en-US" sz="1050" dirty="0">
                  <a:solidFill>
                    <a:schemeClr val="tx1">
                      <a:lumMod val="75000"/>
                      <a:lumOff val="25000"/>
                    </a:schemeClr>
                  </a:solidFill>
                  <a:cs typeface="Arial" panose="020B0604020202020204" pitchFamily="34" charset="0"/>
                </a:rPr>
                <a:t>can be used to predict future needs of potential customers – leading to optimal management of the liquid assets.</a:t>
              </a:r>
            </a:p>
          </p:txBody>
        </p:sp>
      </p:grpSp>
    </p:spTree>
    <p:extLst>
      <p:ext uri="{BB962C8B-B14F-4D97-AF65-F5344CB8AC3E}">
        <p14:creationId xmlns:p14="http://schemas.microsoft.com/office/powerpoint/2010/main" val="2229702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david_ko\Downloads\pexels-photo-1061574.jpe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p:blipFill>
        <p:spPr bwMode="auto">
          <a:xfrm>
            <a:off x="3829050" y="2057400"/>
            <a:ext cx="4171950" cy="33004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3300" dirty="0"/>
              <a:t>Data for banks: Customers</a:t>
            </a:r>
          </a:p>
        </p:txBody>
      </p:sp>
      <p:sp>
        <p:nvSpPr>
          <p:cNvPr id="11" name="Rectangle 10"/>
          <p:cNvSpPr/>
          <p:nvPr/>
        </p:nvSpPr>
        <p:spPr bwMode="auto">
          <a:xfrm>
            <a:off x="1133733" y="2057400"/>
            <a:ext cx="2923918" cy="3300413"/>
          </a:xfrm>
          <a:prstGeom prst="rect">
            <a:avLst/>
          </a:prstGeom>
          <a:solidFill>
            <a:schemeClr val="tx1">
              <a:lumMod val="75000"/>
              <a:lumOff val="25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endParaRPr lang="en-US">
              <a:latin typeface="Times"/>
            </a:endParaRPr>
          </a:p>
        </p:txBody>
      </p:sp>
      <p:grpSp>
        <p:nvGrpSpPr>
          <p:cNvPr id="7" name="Group 6"/>
          <p:cNvGrpSpPr/>
          <p:nvPr/>
        </p:nvGrpSpPr>
        <p:grpSpPr>
          <a:xfrm>
            <a:off x="1269268" y="2114550"/>
            <a:ext cx="2559782" cy="3119052"/>
            <a:chOff x="380999" y="1028640"/>
            <a:chExt cx="3413042" cy="4158735"/>
          </a:xfrm>
        </p:grpSpPr>
        <p:sp>
          <p:nvSpPr>
            <p:cNvPr id="3" name="Rectangle 2"/>
            <p:cNvSpPr/>
            <p:nvPr/>
          </p:nvSpPr>
          <p:spPr>
            <a:xfrm>
              <a:off x="381000" y="1028640"/>
              <a:ext cx="2493076" cy="400109"/>
            </a:xfrm>
            <a:prstGeom prst="rect">
              <a:avLst/>
            </a:prstGeom>
          </p:spPr>
          <p:txBody>
            <a:bodyPr wrap="none">
              <a:spAutoFit/>
            </a:bodyPr>
            <a:lstStyle/>
            <a:p>
              <a:r>
                <a:rPr lang="en-US" sz="1350" b="1" dirty="0">
                  <a:solidFill>
                    <a:srgbClr val="F42837"/>
                  </a:solidFill>
                  <a:cs typeface="Arial" panose="020B0604020202020204" pitchFamily="34" charset="0"/>
                </a:rPr>
                <a:t>Personalised Marketing</a:t>
              </a:r>
            </a:p>
          </p:txBody>
        </p:sp>
        <p:sp>
          <p:nvSpPr>
            <p:cNvPr id="4" name="TextBox 3"/>
            <p:cNvSpPr txBox="1"/>
            <p:nvPr/>
          </p:nvSpPr>
          <p:spPr>
            <a:xfrm>
              <a:off x="380999" y="1401723"/>
              <a:ext cx="3413042" cy="3785652"/>
            </a:xfrm>
            <a:prstGeom prst="rect">
              <a:avLst/>
            </a:prstGeom>
            <a:noFill/>
          </p:spPr>
          <p:txBody>
            <a:bodyPr wrap="square" rtlCol="0">
              <a:spAutoFit/>
            </a:bodyPr>
            <a:lstStyle/>
            <a:p>
              <a:r>
                <a:rPr lang="en-US" sz="1050" dirty="0">
                  <a:solidFill>
                    <a:schemeClr val="bg1"/>
                  </a:solidFill>
                  <a:cs typeface="Arial" panose="020B0604020202020204" pitchFamily="34" charset="0"/>
                </a:rPr>
                <a:t>Seasoned marketers know this, </a:t>
              </a:r>
              <a:r>
                <a:rPr lang="en-US" sz="1050" b="1" dirty="0">
                  <a:solidFill>
                    <a:schemeClr val="bg1"/>
                  </a:solidFill>
                  <a:cs typeface="Arial" panose="020B0604020202020204" pitchFamily="34" charset="0"/>
                </a:rPr>
                <a:t>personalised marketing </a:t>
              </a:r>
              <a:r>
                <a:rPr lang="en-US" sz="1050" dirty="0">
                  <a:solidFill>
                    <a:schemeClr val="bg1"/>
                  </a:solidFill>
                  <a:cs typeface="Arial" panose="020B0604020202020204" pitchFamily="34" charset="0"/>
                </a:rPr>
                <a:t>based on the customer’s needs and preference can reap big rewards.</a:t>
              </a:r>
              <a:br>
                <a:rPr lang="en-US" sz="1050" dirty="0">
                  <a:solidFill>
                    <a:schemeClr val="bg1"/>
                  </a:solidFill>
                  <a:cs typeface="Arial" panose="020B0604020202020204" pitchFamily="34" charset="0"/>
                </a:rPr>
              </a:br>
              <a:endParaRPr lang="en-US" sz="1050" dirty="0">
                <a:solidFill>
                  <a:schemeClr val="bg1"/>
                </a:solidFill>
                <a:cs typeface="Arial" panose="020B0604020202020204" pitchFamily="34" charset="0"/>
              </a:endParaRPr>
            </a:p>
            <a:p>
              <a:r>
                <a:rPr lang="en-US" sz="1050" dirty="0">
                  <a:solidFill>
                    <a:schemeClr val="bg1"/>
                  </a:solidFill>
                  <a:cs typeface="Arial" panose="020B0604020202020204" pitchFamily="34" charset="0"/>
                </a:rPr>
                <a:t>Analytics can help marketers in banks create </a:t>
              </a:r>
              <a:r>
                <a:rPr lang="en-US" sz="1050" b="1" dirty="0" err="1">
                  <a:solidFill>
                    <a:schemeClr val="bg1"/>
                  </a:solidFill>
                  <a:cs typeface="Arial" panose="020B0604020202020204" pitchFamily="34" charset="0"/>
                </a:rPr>
                <a:t>customised</a:t>
              </a:r>
              <a:r>
                <a:rPr lang="en-US" sz="1050" b="1" dirty="0">
                  <a:solidFill>
                    <a:schemeClr val="bg1"/>
                  </a:solidFill>
                  <a:cs typeface="Arial" panose="020B0604020202020204" pitchFamily="34" charset="0"/>
                </a:rPr>
                <a:t> offers, products </a:t>
              </a:r>
              <a:r>
                <a:rPr lang="en-US" sz="1050" dirty="0">
                  <a:solidFill>
                    <a:schemeClr val="bg1"/>
                  </a:solidFill>
                  <a:cs typeface="Arial" panose="020B0604020202020204" pitchFamily="34" charset="0"/>
                </a:rPr>
                <a:t>to the right person, at the right time and even the right place.</a:t>
              </a:r>
              <a:br>
                <a:rPr lang="en-US" sz="1050" dirty="0">
                  <a:solidFill>
                    <a:schemeClr val="bg1"/>
                  </a:solidFill>
                  <a:cs typeface="Arial" panose="020B0604020202020204" pitchFamily="34" charset="0"/>
                </a:rPr>
              </a:br>
              <a:endParaRPr lang="en-US" sz="1050" dirty="0">
                <a:solidFill>
                  <a:schemeClr val="bg1"/>
                </a:solidFill>
                <a:cs typeface="Arial" panose="020B0604020202020204" pitchFamily="34" charset="0"/>
              </a:endParaRPr>
            </a:p>
            <a:p>
              <a:r>
                <a:rPr lang="en-US" sz="1050" b="1" dirty="0">
                  <a:solidFill>
                    <a:schemeClr val="bg1"/>
                  </a:solidFill>
                  <a:cs typeface="Arial" panose="020B0604020202020204" pitchFamily="34" charset="0"/>
                </a:rPr>
                <a:t>Data mining </a:t>
              </a:r>
              <a:r>
                <a:rPr lang="en-US" sz="1050" dirty="0">
                  <a:solidFill>
                    <a:schemeClr val="bg1"/>
                  </a:solidFill>
                  <a:cs typeface="Arial" panose="020B0604020202020204" pitchFamily="34" charset="0"/>
                </a:rPr>
                <a:t>is used to help choose the right potential group for new products.</a:t>
              </a:r>
              <a:br>
                <a:rPr lang="en-US" sz="1050" dirty="0">
                  <a:solidFill>
                    <a:schemeClr val="bg1"/>
                  </a:solidFill>
                  <a:cs typeface="Arial" panose="020B0604020202020204" pitchFamily="34" charset="0"/>
                </a:rPr>
              </a:br>
              <a:endParaRPr lang="en-US" sz="1050" dirty="0">
                <a:solidFill>
                  <a:schemeClr val="bg1"/>
                </a:solidFill>
                <a:cs typeface="Arial" panose="020B0604020202020204" pitchFamily="34" charset="0"/>
              </a:endParaRPr>
            </a:p>
            <a:p>
              <a:r>
                <a:rPr lang="en-US" sz="1050" dirty="0">
                  <a:solidFill>
                    <a:schemeClr val="bg1"/>
                  </a:solidFill>
                  <a:cs typeface="Arial" panose="020B0604020202020204" pitchFamily="34" charset="0"/>
                </a:rPr>
                <a:t>Data scientists can use </a:t>
              </a:r>
              <a:r>
                <a:rPr lang="en-US" sz="1050" b="1" i="1" dirty="0">
                  <a:solidFill>
                    <a:schemeClr val="bg1"/>
                  </a:solidFill>
                  <a:cs typeface="Arial" panose="020B0604020202020204" pitchFamily="34" charset="0"/>
                </a:rPr>
                <a:t>behavioral, demographic, and historical </a:t>
              </a:r>
              <a:r>
                <a:rPr lang="en-US" sz="1050" dirty="0">
                  <a:solidFill>
                    <a:schemeClr val="bg1"/>
                  </a:solidFill>
                  <a:cs typeface="Arial" panose="020B0604020202020204" pitchFamily="34" charset="0"/>
                </a:rPr>
                <a:t>purchase data to build a model that predicts the response to a campaign or product.</a:t>
              </a:r>
            </a:p>
          </p:txBody>
        </p:sp>
      </p:grpSp>
    </p:spTree>
    <p:extLst>
      <p:ext uri="{BB962C8B-B14F-4D97-AF65-F5344CB8AC3E}">
        <p14:creationId xmlns:p14="http://schemas.microsoft.com/office/powerpoint/2010/main" val="42242839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t>AI in Banking: Singapore</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769" y="2064632"/>
            <a:ext cx="5783994" cy="3319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839074" y="1438383"/>
            <a:ext cx="6115050" cy="323165"/>
          </a:xfrm>
          <a:prstGeom prst="rect">
            <a:avLst/>
          </a:prstGeom>
        </p:spPr>
        <p:txBody>
          <a:bodyPr wrap="square">
            <a:spAutoFit/>
          </a:bodyPr>
          <a:lstStyle/>
          <a:p>
            <a:r>
              <a:rPr lang="en-US" sz="1500" b="1" dirty="0">
                <a:solidFill>
                  <a:schemeClr val="tx1">
                    <a:lumMod val="75000"/>
                    <a:lumOff val="25000"/>
                  </a:schemeClr>
                </a:solidFill>
                <a:cs typeface="Arial" panose="020B0604020202020204" pitchFamily="34" charset="0"/>
              </a:rPr>
              <a:t>How AI, Data Analytics Will Fundamentally Transform Financial Industry</a:t>
            </a:r>
          </a:p>
        </p:txBody>
      </p:sp>
      <p:sp>
        <p:nvSpPr>
          <p:cNvPr id="5" name="Rectangle 4"/>
          <p:cNvSpPr/>
          <p:nvPr/>
        </p:nvSpPr>
        <p:spPr>
          <a:xfrm>
            <a:off x="1839074" y="5696131"/>
            <a:ext cx="7109075" cy="338554"/>
          </a:xfrm>
          <a:prstGeom prst="rect">
            <a:avLst/>
          </a:prstGeom>
        </p:spPr>
        <p:txBody>
          <a:bodyPr wrap="square">
            <a:spAutoFit/>
          </a:bodyPr>
          <a:lstStyle/>
          <a:p>
            <a:r>
              <a:rPr lang="en-US" sz="1600" dirty="0">
                <a:solidFill>
                  <a:schemeClr val="tx1">
                    <a:lumMod val="75000"/>
                    <a:lumOff val="25000"/>
                  </a:schemeClr>
                </a:solidFill>
                <a:cs typeface="Arial" panose="020B0604020202020204" pitchFamily="34" charset="0"/>
              </a:rPr>
              <a:t>Source: </a:t>
            </a:r>
            <a:r>
              <a:rPr lang="en-US" sz="1600" dirty="0">
                <a:solidFill>
                  <a:schemeClr val="tx1">
                    <a:lumMod val="75000"/>
                    <a:lumOff val="25000"/>
                  </a:schemeClr>
                </a:solidFill>
                <a:cs typeface="Arial" panose="020B0604020202020204" pitchFamily="34" charset="0"/>
                <a:hlinkClick r:id="rId3"/>
              </a:rPr>
              <a:t>https://www.youtube.com/watch?v=vhWMz0jOQi8</a:t>
            </a:r>
            <a:r>
              <a:rPr lang="en-US" sz="1600" dirty="0">
                <a:solidFill>
                  <a:schemeClr val="tx1">
                    <a:lumMod val="75000"/>
                    <a:lumOff val="25000"/>
                  </a:schemeClr>
                </a:solidFill>
                <a:cs typeface="Arial" panose="020B0604020202020204" pitchFamily="34" charset="0"/>
              </a:rPr>
              <a:t> </a:t>
            </a:r>
          </a:p>
        </p:txBody>
      </p:sp>
    </p:spTree>
    <p:extLst>
      <p:ext uri="{BB962C8B-B14F-4D97-AF65-F5344CB8AC3E}">
        <p14:creationId xmlns:p14="http://schemas.microsoft.com/office/powerpoint/2010/main" val="11249818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t>AI in Banking: Singapore</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193" y="2279996"/>
            <a:ext cx="5105614" cy="2868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161666" y="5558258"/>
            <a:ext cx="5402682" cy="338554"/>
          </a:xfrm>
          <a:prstGeom prst="rect">
            <a:avLst/>
          </a:prstGeom>
          <a:noFill/>
        </p:spPr>
        <p:txBody>
          <a:bodyPr wrap="square" rtlCol="0">
            <a:spAutoFit/>
          </a:bodyPr>
          <a:lstStyle/>
          <a:p>
            <a:r>
              <a:rPr lang="en-US" sz="1600" dirty="0">
                <a:cs typeface="Arial" panose="020B0604020202020204" pitchFamily="34" charset="0"/>
              </a:rPr>
              <a:t>Source: </a:t>
            </a:r>
            <a:r>
              <a:rPr lang="en-US" sz="1600" dirty="0">
                <a:cs typeface="Arial" panose="020B0604020202020204" pitchFamily="34" charset="0"/>
                <a:hlinkClick r:id="rId3"/>
              </a:rPr>
              <a:t>https://www.youtube.com/watch?v=eA78W8-dRlY</a:t>
            </a:r>
            <a:r>
              <a:rPr lang="en-US" sz="1600" dirty="0">
                <a:cs typeface="Arial" panose="020B0604020202020204" pitchFamily="34" charset="0"/>
              </a:rPr>
              <a:t> </a:t>
            </a:r>
          </a:p>
        </p:txBody>
      </p:sp>
      <p:sp>
        <p:nvSpPr>
          <p:cNvPr id="5" name="Rectangle 4"/>
          <p:cNvSpPr/>
          <p:nvPr/>
        </p:nvSpPr>
        <p:spPr>
          <a:xfrm>
            <a:off x="2258067" y="1547495"/>
            <a:ext cx="4866740" cy="323165"/>
          </a:xfrm>
          <a:prstGeom prst="rect">
            <a:avLst/>
          </a:prstGeom>
        </p:spPr>
        <p:txBody>
          <a:bodyPr wrap="square">
            <a:spAutoFit/>
          </a:bodyPr>
          <a:lstStyle/>
          <a:p>
            <a:r>
              <a:rPr lang="en-US" sz="1500" b="1" dirty="0">
                <a:solidFill>
                  <a:schemeClr val="tx1">
                    <a:lumMod val="75000"/>
                    <a:lumOff val="25000"/>
                  </a:schemeClr>
                </a:solidFill>
                <a:cs typeface="Arial" panose="020B0604020202020204" pitchFamily="34" charset="0"/>
              </a:rPr>
              <a:t>OCBC Bank launches its own artificial intelligence (AI) unit</a:t>
            </a:r>
          </a:p>
        </p:txBody>
      </p:sp>
    </p:spTree>
    <p:extLst>
      <p:ext uri="{BB962C8B-B14F-4D97-AF65-F5344CB8AC3E}">
        <p14:creationId xmlns:p14="http://schemas.microsoft.com/office/powerpoint/2010/main" val="14365932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CF6B4-B97E-44A4-B0C6-CA0EE9718A41}"/>
              </a:ext>
            </a:extLst>
          </p:cNvPr>
          <p:cNvSpPr>
            <a:spLocks noGrp="1"/>
          </p:cNvSpPr>
          <p:nvPr>
            <p:ph type="title"/>
          </p:nvPr>
        </p:nvSpPr>
        <p:spPr>
          <a:xfrm>
            <a:off x="279410" y="607275"/>
            <a:ext cx="3800372" cy="1932204"/>
          </a:xfrm>
        </p:spPr>
        <p:txBody>
          <a:bodyPr>
            <a:normAutofit/>
          </a:bodyPr>
          <a:lstStyle/>
          <a:p>
            <a:r>
              <a:rPr lang="en-US" sz="2100" dirty="0"/>
              <a:t>Why not hire a robot? Straits Times - 13 Aug 2019</a:t>
            </a:r>
            <a:br>
              <a:rPr lang="en-US" sz="2100" dirty="0"/>
            </a:br>
            <a:r>
              <a:rPr lang="en-US" sz="2100" dirty="0">
                <a:solidFill>
                  <a:srgbClr val="FF0000"/>
                </a:solidFill>
              </a:rPr>
              <a:t>Teachers</a:t>
            </a:r>
            <a:br>
              <a:rPr lang="en-US" sz="2100" dirty="0">
                <a:solidFill>
                  <a:srgbClr val="FF0000"/>
                </a:solidFill>
              </a:rPr>
            </a:br>
            <a:r>
              <a:rPr lang="en-US" sz="2100" dirty="0">
                <a:solidFill>
                  <a:srgbClr val="FF0000"/>
                </a:solidFill>
              </a:rPr>
              <a:t>Librarian</a:t>
            </a:r>
            <a:br>
              <a:rPr lang="en-US" sz="2100" dirty="0">
                <a:solidFill>
                  <a:srgbClr val="FF0000"/>
                </a:solidFill>
              </a:rPr>
            </a:br>
            <a:r>
              <a:rPr lang="en-US" sz="2100" dirty="0">
                <a:solidFill>
                  <a:srgbClr val="FF0000"/>
                </a:solidFill>
              </a:rPr>
              <a:t>Security Guard</a:t>
            </a:r>
            <a:endParaRPr lang="en-SG" sz="2100" dirty="0">
              <a:solidFill>
                <a:srgbClr val="FF0000"/>
              </a:solidFill>
            </a:endParaRPr>
          </a:p>
        </p:txBody>
      </p:sp>
      <p:pic>
        <p:nvPicPr>
          <p:cNvPr id="4" name="Picture 3">
            <a:extLst>
              <a:ext uri="{FF2B5EF4-FFF2-40B4-BE49-F238E27FC236}">
                <a16:creationId xmlns:a16="http://schemas.microsoft.com/office/drawing/2014/main" id="{B0313125-D234-4243-9754-77656973F956}"/>
              </a:ext>
            </a:extLst>
          </p:cNvPr>
          <p:cNvPicPr>
            <a:picLocks noChangeAspect="1"/>
          </p:cNvPicPr>
          <p:nvPr/>
        </p:nvPicPr>
        <p:blipFill>
          <a:blip r:embed="rId2"/>
          <a:stretch>
            <a:fillRect/>
          </a:stretch>
        </p:blipFill>
        <p:spPr>
          <a:xfrm>
            <a:off x="4479013" y="607275"/>
            <a:ext cx="3545105" cy="5024870"/>
          </a:xfrm>
          <a:prstGeom prst="rect">
            <a:avLst/>
          </a:prstGeom>
        </p:spPr>
      </p:pic>
      <p:pic>
        <p:nvPicPr>
          <p:cNvPr id="5" name="Picture 4">
            <a:extLst>
              <a:ext uri="{FF2B5EF4-FFF2-40B4-BE49-F238E27FC236}">
                <a16:creationId xmlns:a16="http://schemas.microsoft.com/office/drawing/2014/main" id="{0A56B197-97ED-49E4-9620-BBC78A765A12}"/>
              </a:ext>
            </a:extLst>
          </p:cNvPr>
          <p:cNvPicPr>
            <a:picLocks noChangeAspect="1"/>
          </p:cNvPicPr>
          <p:nvPr/>
        </p:nvPicPr>
        <p:blipFill>
          <a:blip r:embed="rId3"/>
          <a:stretch>
            <a:fillRect/>
          </a:stretch>
        </p:blipFill>
        <p:spPr>
          <a:xfrm>
            <a:off x="608182" y="2777414"/>
            <a:ext cx="3321007" cy="2599800"/>
          </a:xfrm>
          <a:prstGeom prst="rect">
            <a:avLst/>
          </a:prstGeom>
        </p:spPr>
      </p:pic>
    </p:spTree>
    <p:extLst>
      <p:ext uri="{BB962C8B-B14F-4D97-AF65-F5344CB8AC3E}">
        <p14:creationId xmlns:p14="http://schemas.microsoft.com/office/powerpoint/2010/main" val="1688193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FEEB4-FA6D-48C8-894F-B182D30D81C5}"/>
              </a:ext>
            </a:extLst>
          </p:cNvPr>
          <p:cNvSpPr>
            <a:spLocks noGrp="1"/>
          </p:cNvSpPr>
          <p:nvPr>
            <p:ph type="title"/>
          </p:nvPr>
        </p:nvSpPr>
        <p:spPr/>
        <p:txBody>
          <a:bodyPr/>
          <a:lstStyle/>
          <a:p>
            <a:r>
              <a:rPr lang="en-US" dirty="0"/>
              <a:t>Objective of this class</a:t>
            </a:r>
            <a:endParaRPr lang="en-SG" dirty="0"/>
          </a:p>
        </p:txBody>
      </p:sp>
      <p:sp>
        <p:nvSpPr>
          <p:cNvPr id="3" name="Content Placeholder 2">
            <a:extLst>
              <a:ext uri="{FF2B5EF4-FFF2-40B4-BE49-F238E27FC236}">
                <a16:creationId xmlns:a16="http://schemas.microsoft.com/office/drawing/2014/main" id="{984C6D24-647C-4F2F-908C-99BD80B38B80}"/>
              </a:ext>
            </a:extLst>
          </p:cNvPr>
          <p:cNvSpPr>
            <a:spLocks noGrp="1"/>
          </p:cNvSpPr>
          <p:nvPr>
            <p:ph idx="1"/>
          </p:nvPr>
        </p:nvSpPr>
        <p:spPr/>
        <p:txBody>
          <a:bodyPr/>
          <a:lstStyle/>
          <a:p>
            <a:r>
              <a:rPr lang="en-US" dirty="0"/>
              <a:t>Intro to BC3409</a:t>
            </a:r>
          </a:p>
          <a:p>
            <a:r>
              <a:rPr lang="en-US" dirty="0"/>
              <a:t>Intro to AI</a:t>
            </a:r>
          </a:p>
          <a:p>
            <a:r>
              <a:rPr lang="en-US" dirty="0"/>
              <a:t>AI Models</a:t>
            </a:r>
          </a:p>
          <a:p>
            <a:r>
              <a:rPr lang="en-US" dirty="0"/>
              <a:t>AI Tools</a:t>
            </a:r>
          </a:p>
          <a:p>
            <a:endParaRPr lang="en-US" dirty="0"/>
          </a:p>
          <a:p>
            <a:r>
              <a:rPr lang="en-SG" dirty="0"/>
              <a:t>Library:</a:t>
            </a:r>
          </a:p>
          <a:p>
            <a:r>
              <a:rPr lang="en-SG" dirty="0"/>
              <a:t>https://www.dropbox.com/sh/qi7lg59s3cal94q/AABJlbcC0OmApuhtpWa6K873a?dl=0</a:t>
            </a:r>
          </a:p>
        </p:txBody>
      </p:sp>
    </p:spTree>
    <p:extLst>
      <p:ext uri="{BB962C8B-B14F-4D97-AF65-F5344CB8AC3E}">
        <p14:creationId xmlns:p14="http://schemas.microsoft.com/office/powerpoint/2010/main" val="37234952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A894-EB4D-4634-8828-D2DD852FE0E3}"/>
              </a:ext>
            </a:extLst>
          </p:cNvPr>
          <p:cNvSpPr>
            <a:spLocks noGrp="1"/>
          </p:cNvSpPr>
          <p:nvPr>
            <p:ph type="title"/>
          </p:nvPr>
        </p:nvSpPr>
        <p:spPr>
          <a:xfrm>
            <a:off x="571501" y="309464"/>
            <a:ext cx="4172592" cy="347838"/>
          </a:xfrm>
        </p:spPr>
        <p:txBody>
          <a:bodyPr>
            <a:normAutofit fontScale="90000"/>
          </a:bodyPr>
          <a:lstStyle/>
          <a:p>
            <a:r>
              <a:rPr lang="en-US" dirty="0"/>
              <a:t>Dec 2019</a:t>
            </a:r>
            <a:endParaRPr lang="en-SG" dirty="0"/>
          </a:p>
        </p:txBody>
      </p:sp>
      <p:pic>
        <p:nvPicPr>
          <p:cNvPr id="4" name="Picture 3">
            <a:extLst>
              <a:ext uri="{FF2B5EF4-FFF2-40B4-BE49-F238E27FC236}">
                <a16:creationId xmlns:a16="http://schemas.microsoft.com/office/drawing/2014/main" id="{E4647A64-5C26-4282-B3E5-A2A590E7537E}"/>
              </a:ext>
            </a:extLst>
          </p:cNvPr>
          <p:cNvPicPr>
            <a:picLocks noChangeAspect="1"/>
          </p:cNvPicPr>
          <p:nvPr/>
        </p:nvPicPr>
        <p:blipFill>
          <a:blip r:embed="rId2"/>
          <a:stretch>
            <a:fillRect/>
          </a:stretch>
        </p:blipFill>
        <p:spPr>
          <a:xfrm>
            <a:off x="1101865" y="1191802"/>
            <a:ext cx="6932526" cy="4675929"/>
          </a:xfrm>
          <a:prstGeom prst="rect">
            <a:avLst/>
          </a:prstGeom>
        </p:spPr>
      </p:pic>
    </p:spTree>
    <p:extLst>
      <p:ext uri="{BB962C8B-B14F-4D97-AF65-F5344CB8AC3E}">
        <p14:creationId xmlns:p14="http://schemas.microsoft.com/office/powerpoint/2010/main" val="3882904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A77D9-47D3-4D24-857C-D07D1EAA9691}"/>
              </a:ext>
            </a:extLst>
          </p:cNvPr>
          <p:cNvSpPr>
            <a:spLocks noGrp="1"/>
          </p:cNvSpPr>
          <p:nvPr>
            <p:ph type="title"/>
          </p:nvPr>
        </p:nvSpPr>
        <p:spPr>
          <a:xfrm>
            <a:off x="1048084" y="624423"/>
            <a:ext cx="6172200" cy="857250"/>
          </a:xfrm>
        </p:spPr>
        <p:txBody>
          <a:bodyPr>
            <a:normAutofit fontScale="90000"/>
          </a:bodyPr>
          <a:lstStyle/>
          <a:p>
            <a:r>
              <a:rPr lang="en-US" dirty="0"/>
              <a:t>National Research Foundation (PMO): S$150million in AISG (May 2017)</a:t>
            </a:r>
            <a:endParaRPr lang="en-SG" dirty="0"/>
          </a:p>
        </p:txBody>
      </p:sp>
      <p:sp>
        <p:nvSpPr>
          <p:cNvPr id="5" name="Rectangle 4">
            <a:extLst>
              <a:ext uri="{FF2B5EF4-FFF2-40B4-BE49-F238E27FC236}">
                <a16:creationId xmlns:a16="http://schemas.microsoft.com/office/drawing/2014/main" id="{0B438AAB-4FD3-46DD-B18C-8102EF6D1533}"/>
              </a:ext>
            </a:extLst>
          </p:cNvPr>
          <p:cNvSpPr/>
          <p:nvPr/>
        </p:nvSpPr>
        <p:spPr>
          <a:xfrm>
            <a:off x="1793082" y="5603957"/>
            <a:ext cx="5750719" cy="300082"/>
          </a:xfrm>
          <a:prstGeom prst="rect">
            <a:avLst/>
          </a:prstGeom>
        </p:spPr>
        <p:txBody>
          <a:bodyPr wrap="square">
            <a:spAutoFit/>
          </a:bodyPr>
          <a:lstStyle/>
          <a:p>
            <a:r>
              <a:rPr lang="en-SG" sz="1350" dirty="0"/>
              <a:t>https://www.nrf.gov.sg/programmes/artificial-intelligence-r-d-programme</a:t>
            </a:r>
          </a:p>
        </p:txBody>
      </p:sp>
      <p:pic>
        <p:nvPicPr>
          <p:cNvPr id="6" name="Picture 5">
            <a:extLst>
              <a:ext uri="{FF2B5EF4-FFF2-40B4-BE49-F238E27FC236}">
                <a16:creationId xmlns:a16="http://schemas.microsoft.com/office/drawing/2014/main" id="{B1D10C1A-FED4-44E6-AEB1-26ECEB2AC2F5}"/>
              </a:ext>
            </a:extLst>
          </p:cNvPr>
          <p:cNvPicPr>
            <a:picLocks noChangeAspect="1"/>
          </p:cNvPicPr>
          <p:nvPr/>
        </p:nvPicPr>
        <p:blipFill>
          <a:blip r:embed="rId2"/>
          <a:stretch>
            <a:fillRect/>
          </a:stretch>
        </p:blipFill>
        <p:spPr>
          <a:xfrm>
            <a:off x="1195187" y="2098299"/>
            <a:ext cx="6529539" cy="2771651"/>
          </a:xfrm>
          <a:prstGeom prst="rect">
            <a:avLst/>
          </a:prstGeom>
        </p:spPr>
      </p:pic>
    </p:spTree>
    <p:extLst>
      <p:ext uri="{BB962C8B-B14F-4D97-AF65-F5344CB8AC3E}">
        <p14:creationId xmlns:p14="http://schemas.microsoft.com/office/powerpoint/2010/main" val="9295923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F680BCC8-24FF-49D3-8BBE-DBF32B9ADDAE}"/>
              </a:ext>
            </a:extLst>
          </p:cNvPr>
          <p:cNvSpPr>
            <a:spLocks noGrp="1" noChangeArrowheads="1"/>
          </p:cNvSpPr>
          <p:nvPr>
            <p:ph type="title"/>
          </p:nvPr>
        </p:nvSpPr>
        <p:spPr>
          <a:xfrm>
            <a:off x="735330" y="477202"/>
            <a:ext cx="6473190" cy="642938"/>
          </a:xfrm>
        </p:spPr>
        <p:txBody>
          <a:bodyPr>
            <a:normAutofit/>
          </a:bodyPr>
          <a:lstStyle/>
          <a:p>
            <a:r>
              <a:rPr lang="en-US" altLang="en-US" dirty="0">
                <a:ea typeface="ＭＳ Ｐゴシック" panose="020B0600070205080204" pitchFamily="34" charset="-128"/>
              </a:rPr>
              <a:t>Brains and Computers</a:t>
            </a:r>
          </a:p>
        </p:txBody>
      </p:sp>
      <p:sp>
        <p:nvSpPr>
          <p:cNvPr id="137219" name="Rectangle 3">
            <a:extLst>
              <a:ext uri="{FF2B5EF4-FFF2-40B4-BE49-F238E27FC236}">
                <a16:creationId xmlns:a16="http://schemas.microsoft.com/office/drawing/2014/main" id="{5ED93462-8A82-4A18-B554-CFBE106C14E7}"/>
              </a:ext>
            </a:extLst>
          </p:cNvPr>
          <p:cNvSpPr>
            <a:spLocks noGrp="1" noChangeArrowheads="1"/>
          </p:cNvSpPr>
          <p:nvPr>
            <p:ph type="body" sz="half" idx="1"/>
          </p:nvPr>
        </p:nvSpPr>
        <p:spPr>
          <a:xfrm>
            <a:off x="297952" y="2167207"/>
            <a:ext cx="4381928" cy="2773593"/>
          </a:xfrm>
        </p:spPr>
        <p:txBody>
          <a:bodyPr>
            <a:normAutofit/>
          </a:bodyPr>
          <a:lstStyle/>
          <a:p>
            <a:pPr marL="0" indent="0">
              <a:buNone/>
            </a:pPr>
            <a:r>
              <a:rPr lang="en-US" altLang="en-US" sz="1350" b="1" u="sng" dirty="0">
                <a:ea typeface="ＭＳ Ｐゴシック" panose="020B0600070205080204" pitchFamily="34" charset="-128"/>
              </a:rPr>
              <a:t>Brain</a:t>
            </a:r>
          </a:p>
          <a:p>
            <a:r>
              <a:rPr lang="en-US" altLang="en-US" sz="1350" dirty="0">
                <a:ea typeface="ＭＳ Ｐゴシック" panose="020B0600070205080204" pitchFamily="34" charset="-128"/>
              </a:rPr>
              <a:t>200 billion neurons, 32 trillion synapses</a:t>
            </a:r>
          </a:p>
          <a:p>
            <a:r>
              <a:rPr lang="en-US" altLang="en-US" sz="1350" dirty="0">
                <a:ea typeface="ＭＳ Ｐゴシック" panose="020B0600070205080204" pitchFamily="34" charset="-128"/>
              </a:rPr>
              <a:t>Processing speed:  100 Hz</a:t>
            </a:r>
          </a:p>
          <a:p>
            <a:r>
              <a:rPr lang="en-US" altLang="en-US" sz="1350" dirty="0">
                <a:ea typeface="ＭＳ Ｐゴシック" panose="020B0600070205080204" pitchFamily="34" charset="-128"/>
              </a:rPr>
              <a:t>Parallel</a:t>
            </a:r>
          </a:p>
          <a:p>
            <a:r>
              <a:rPr lang="en-US" altLang="en-US" sz="1350" dirty="0">
                <a:ea typeface="ＭＳ Ｐゴシック" panose="020B0600070205080204" pitchFamily="34" charset="-128"/>
              </a:rPr>
              <a:t>Inputs are approximately summed</a:t>
            </a:r>
          </a:p>
        </p:txBody>
      </p:sp>
      <p:sp>
        <p:nvSpPr>
          <p:cNvPr id="137220" name="Rectangle 4">
            <a:extLst>
              <a:ext uri="{FF2B5EF4-FFF2-40B4-BE49-F238E27FC236}">
                <a16:creationId xmlns:a16="http://schemas.microsoft.com/office/drawing/2014/main" id="{EF4222B0-EC76-440C-A6D7-F6F50FFC6429}"/>
              </a:ext>
            </a:extLst>
          </p:cNvPr>
          <p:cNvSpPr>
            <a:spLocks noGrp="1" noChangeArrowheads="1"/>
          </p:cNvSpPr>
          <p:nvPr>
            <p:ph type="body" sz="half" idx="2"/>
          </p:nvPr>
        </p:nvSpPr>
        <p:spPr>
          <a:xfrm>
            <a:off x="4679877" y="2167207"/>
            <a:ext cx="4289461" cy="2682195"/>
          </a:xfrm>
        </p:spPr>
        <p:txBody>
          <a:bodyPr/>
          <a:lstStyle/>
          <a:p>
            <a:pPr marL="0" indent="0">
              <a:buNone/>
            </a:pPr>
            <a:r>
              <a:rPr lang="en-US" altLang="en-US" sz="1350" b="1" u="sng" dirty="0">
                <a:ea typeface="ＭＳ Ｐゴシック" panose="020B0600070205080204" pitchFamily="34" charset="-128"/>
              </a:rPr>
              <a:t>Computer</a:t>
            </a:r>
          </a:p>
          <a:p>
            <a:r>
              <a:rPr lang="en-US" altLang="en-US" sz="1350" dirty="0">
                <a:ea typeface="ＭＳ Ｐゴシック" panose="020B0600070205080204" pitchFamily="34" charset="-128"/>
              </a:rPr>
              <a:t>1 billion bytes RAM but trillions of bytes on disk</a:t>
            </a:r>
          </a:p>
          <a:p>
            <a:r>
              <a:rPr lang="en-US" altLang="en-US" sz="1350" dirty="0">
                <a:ea typeface="ＭＳ Ｐゴシック" panose="020B0600070205080204" pitchFamily="34" charset="-128"/>
              </a:rPr>
              <a:t>Processing speed: 10</a:t>
            </a:r>
            <a:r>
              <a:rPr lang="en-US" altLang="en-US" sz="1350" baseline="30000" dirty="0">
                <a:ea typeface="ＭＳ Ｐゴシック" panose="020B0600070205080204" pitchFamily="34" charset="-128"/>
              </a:rPr>
              <a:t>9 </a:t>
            </a:r>
            <a:r>
              <a:rPr lang="en-US" altLang="en-US" sz="1350" dirty="0">
                <a:ea typeface="ＭＳ Ｐゴシック" panose="020B0600070205080204" pitchFamily="34" charset="-128"/>
              </a:rPr>
              <a:t>Hz</a:t>
            </a:r>
          </a:p>
          <a:p>
            <a:r>
              <a:rPr lang="en-US" altLang="en-US" sz="1350" dirty="0">
                <a:ea typeface="ＭＳ Ｐゴシック" panose="020B0600070205080204" pitchFamily="34" charset="-128"/>
              </a:rPr>
              <a:t>Serial</a:t>
            </a:r>
          </a:p>
          <a:p>
            <a:r>
              <a:rPr lang="en-US" altLang="en-US" sz="1350" dirty="0">
                <a:ea typeface="ＭＳ Ｐゴシック" panose="020B0600070205080204" pitchFamily="34" charset="-128"/>
              </a:rPr>
              <a:t>Activation Function : Sum</a:t>
            </a:r>
          </a:p>
        </p:txBody>
      </p:sp>
    </p:spTree>
    <p:extLst>
      <p:ext uri="{BB962C8B-B14F-4D97-AF65-F5344CB8AC3E}">
        <p14:creationId xmlns:p14="http://schemas.microsoft.com/office/powerpoint/2010/main" val="25813477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1">
            <a:extLst>
              <a:ext uri="{FF2B5EF4-FFF2-40B4-BE49-F238E27FC236}">
                <a16:creationId xmlns:a16="http://schemas.microsoft.com/office/drawing/2014/main" id="{E42C9C6F-79C6-40FD-BB47-A0DE1310C8DC}"/>
              </a:ext>
            </a:extLst>
          </p:cNvPr>
          <p:cNvSpPr>
            <a:spLocks noGrp="1" noChangeArrowheads="1"/>
          </p:cNvSpPr>
          <p:nvPr>
            <p:ph type="title"/>
          </p:nvPr>
        </p:nvSpPr>
        <p:spPr/>
        <p:txBody>
          <a:bodyPr>
            <a:normAutofit/>
          </a:bodyPr>
          <a:lstStyle/>
          <a:p>
            <a:pPr algn="l"/>
            <a:r>
              <a:rPr lang="en-SG" altLang="en-US" sz="2700" dirty="0">
                <a:ea typeface="ＭＳ Ｐゴシック" panose="020B0600070205080204" pitchFamily="34" charset="-128"/>
              </a:rPr>
              <a:t>Deep Learning, Big Data, Distributed Computation</a:t>
            </a:r>
          </a:p>
        </p:txBody>
      </p:sp>
      <p:sp>
        <p:nvSpPr>
          <p:cNvPr id="133123" name="Content Placeholder 2">
            <a:extLst>
              <a:ext uri="{FF2B5EF4-FFF2-40B4-BE49-F238E27FC236}">
                <a16:creationId xmlns:a16="http://schemas.microsoft.com/office/drawing/2014/main" id="{C1A8B2DF-EF42-446A-9EFA-19A85DFB1161}"/>
              </a:ext>
            </a:extLst>
          </p:cNvPr>
          <p:cNvSpPr>
            <a:spLocks noGrp="1" noChangeArrowheads="1"/>
          </p:cNvSpPr>
          <p:nvPr>
            <p:ph idx="1"/>
          </p:nvPr>
        </p:nvSpPr>
        <p:spPr>
          <a:xfrm>
            <a:off x="544530" y="2126751"/>
            <a:ext cx="7200486" cy="3795181"/>
          </a:xfrm>
        </p:spPr>
        <p:txBody>
          <a:bodyPr/>
          <a:lstStyle/>
          <a:p>
            <a:r>
              <a:rPr lang="en-US" altLang="en-US" dirty="0">
                <a:ea typeface="ＭＳ Ｐゴシック" panose="020B0600070205080204" pitchFamily="34" charset="-128"/>
              </a:rPr>
              <a:t>Deep Learning (LSTM by TensorFlow)</a:t>
            </a:r>
          </a:p>
          <a:p>
            <a:r>
              <a:rPr lang="en-US" altLang="en-US" dirty="0">
                <a:ea typeface="ＭＳ Ｐゴシック" panose="020B0600070205080204" pitchFamily="34" charset="-128"/>
              </a:rPr>
              <a:t>Big Data (Hadoop)</a:t>
            </a:r>
          </a:p>
          <a:p>
            <a:r>
              <a:rPr lang="en-US" altLang="en-US" dirty="0">
                <a:ea typeface="ＭＳ Ｐゴシック" panose="020B0600070205080204" pitchFamily="34" charset="-128"/>
              </a:rPr>
              <a:t>Large Distributed Computation (Spark)</a:t>
            </a:r>
          </a:p>
          <a:p>
            <a:endParaRPr lang="en-SG" altLang="en-US" dirty="0">
              <a:ea typeface="ＭＳ Ｐゴシック" panose="020B0600070205080204" pitchFamily="34" charset="-128"/>
            </a:endParaRPr>
          </a:p>
        </p:txBody>
      </p:sp>
      <p:sp>
        <p:nvSpPr>
          <p:cNvPr id="133127" name="Slide Number Placeholder 1">
            <a:extLst>
              <a:ext uri="{FF2B5EF4-FFF2-40B4-BE49-F238E27FC236}">
                <a16:creationId xmlns:a16="http://schemas.microsoft.com/office/drawing/2014/main" id="{9E90F3F1-457A-46A1-B36F-E15AB9027AA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100">
                <a:solidFill>
                  <a:schemeClr val="tx1"/>
                </a:solidFill>
                <a:latin typeface="Arial" panose="020B0604020202020204" pitchFamily="34" charset="0"/>
                <a:ea typeface="ＭＳ Ｐゴシック" panose="020B0600070205080204" pitchFamily="34" charset="-128"/>
              </a:defRPr>
            </a:lvl1pPr>
            <a:lvl2pPr marL="557213" indent="-214313">
              <a:spcBef>
                <a:spcPct val="20000"/>
              </a:spcBef>
              <a:buChar char="–"/>
              <a:defRPr sz="1800">
                <a:solidFill>
                  <a:schemeClr val="tx1"/>
                </a:solidFill>
                <a:latin typeface="Arial" panose="020B0604020202020204" pitchFamily="34" charset="0"/>
                <a:ea typeface="ＭＳ Ｐゴシック" panose="020B0600070205080204" pitchFamily="34" charset="-128"/>
              </a:defRPr>
            </a:lvl2pPr>
            <a:lvl3pPr marL="857250" indent="-171450">
              <a:spcBef>
                <a:spcPct val="20000"/>
              </a:spcBef>
              <a:buChar char="•"/>
              <a:defRPr sz="1800">
                <a:solidFill>
                  <a:schemeClr val="tx1"/>
                </a:solidFill>
                <a:latin typeface="Arial" panose="020B0604020202020204" pitchFamily="34" charset="0"/>
                <a:ea typeface="ＭＳ Ｐゴシック" panose="020B0600070205080204" pitchFamily="34" charset="-128"/>
              </a:defRPr>
            </a:lvl3pPr>
            <a:lvl4pPr marL="12001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15430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6228E2B-F40A-4466-A85B-FF5943DFF3B7}" type="slidenum">
              <a:rPr lang="en-US" altLang="zh-CN" sz="1050">
                <a:solidFill>
                  <a:srgbClr val="000000"/>
                </a:solidFill>
              </a:rPr>
              <a:pPr>
                <a:spcBef>
                  <a:spcPct val="0"/>
                </a:spcBef>
                <a:buFontTx/>
                <a:buNone/>
              </a:pPr>
              <a:t>43</a:t>
            </a:fld>
            <a:endParaRPr lang="en-US" altLang="zh-CN" sz="1050">
              <a:solidFill>
                <a:srgbClr val="000000"/>
              </a:solidFill>
            </a:endParaRPr>
          </a:p>
        </p:txBody>
      </p:sp>
    </p:spTree>
    <p:extLst>
      <p:ext uri="{BB962C8B-B14F-4D97-AF65-F5344CB8AC3E}">
        <p14:creationId xmlns:p14="http://schemas.microsoft.com/office/powerpoint/2010/main" val="1336270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311DBE-28DB-4576-83D1-8BB16187F42C}"/>
              </a:ext>
            </a:extLst>
          </p:cNvPr>
          <p:cNvSpPr/>
          <p:nvPr/>
        </p:nvSpPr>
        <p:spPr>
          <a:xfrm>
            <a:off x="395554" y="5828488"/>
            <a:ext cx="7823771" cy="369332"/>
          </a:xfrm>
          <a:prstGeom prst="rect">
            <a:avLst/>
          </a:prstGeom>
        </p:spPr>
        <p:txBody>
          <a:bodyPr wrap="square">
            <a:spAutoFit/>
          </a:bodyPr>
          <a:lstStyle/>
          <a:p>
            <a:r>
              <a:rPr lang="en-SG" dirty="0"/>
              <a:t>https://www.dezyre.com/article/top-10-machine-learning-algorithms/202</a:t>
            </a:r>
          </a:p>
        </p:txBody>
      </p:sp>
      <p:sp>
        <p:nvSpPr>
          <p:cNvPr id="6" name="Rectangle 5">
            <a:extLst>
              <a:ext uri="{FF2B5EF4-FFF2-40B4-BE49-F238E27FC236}">
                <a16:creationId xmlns:a16="http://schemas.microsoft.com/office/drawing/2014/main" id="{F37D5C2B-8D00-4B2D-9140-C3DCEB41AAED}"/>
              </a:ext>
            </a:extLst>
          </p:cNvPr>
          <p:cNvSpPr/>
          <p:nvPr/>
        </p:nvSpPr>
        <p:spPr>
          <a:xfrm>
            <a:off x="482885" y="1648920"/>
            <a:ext cx="8219326" cy="3785652"/>
          </a:xfrm>
          <a:prstGeom prst="rect">
            <a:avLst/>
          </a:prstGeom>
        </p:spPr>
        <p:txBody>
          <a:bodyPr wrap="square">
            <a:spAutoFit/>
          </a:bodyPr>
          <a:lstStyle/>
          <a:p>
            <a:pPr marL="342900" indent="-342900">
              <a:buFont typeface="+mj-lt"/>
              <a:buAutoNum type="arabicPeriod"/>
            </a:pPr>
            <a:r>
              <a:rPr lang="en-SG" sz="2400" dirty="0"/>
              <a:t>Naive Bayes Classifier Algorithm (W11, 12)</a:t>
            </a:r>
          </a:p>
          <a:p>
            <a:pPr marL="342900" indent="-342900">
              <a:buFont typeface="+mj-lt"/>
              <a:buAutoNum type="arabicPeriod"/>
            </a:pPr>
            <a:r>
              <a:rPr lang="en-SG" sz="2400" dirty="0"/>
              <a:t>K Means Clustering Algorithm (W11, 12)</a:t>
            </a:r>
          </a:p>
          <a:p>
            <a:pPr marL="342900" indent="-342900">
              <a:buFont typeface="+mj-lt"/>
              <a:buAutoNum type="arabicPeriod"/>
            </a:pPr>
            <a:r>
              <a:rPr lang="en-SG" sz="2400" dirty="0"/>
              <a:t>Support Vector Machine Algorithm (W11, 12)</a:t>
            </a:r>
          </a:p>
          <a:p>
            <a:pPr marL="342900" indent="-342900">
              <a:buFont typeface="+mj-lt"/>
              <a:buAutoNum type="arabicPeriod"/>
            </a:pPr>
            <a:r>
              <a:rPr lang="en-SG" sz="2400" dirty="0" err="1"/>
              <a:t>Apriori</a:t>
            </a:r>
            <a:r>
              <a:rPr lang="en-SG" sz="2400" dirty="0"/>
              <a:t> Algorithm (W11, 12)</a:t>
            </a:r>
          </a:p>
          <a:p>
            <a:pPr marL="342900" indent="-342900">
              <a:buFont typeface="+mj-lt"/>
              <a:buAutoNum type="arabicPeriod"/>
            </a:pPr>
            <a:r>
              <a:rPr lang="en-SG" sz="2400" dirty="0"/>
              <a:t>Linear Regression (W0)</a:t>
            </a:r>
          </a:p>
          <a:p>
            <a:pPr marL="342900" indent="-342900">
              <a:buFont typeface="+mj-lt"/>
              <a:buAutoNum type="arabicPeriod"/>
            </a:pPr>
            <a:r>
              <a:rPr lang="en-SG" sz="2400" dirty="0"/>
              <a:t>Logistic Regression (W0)</a:t>
            </a:r>
          </a:p>
          <a:p>
            <a:pPr marL="342900" indent="-342900">
              <a:buFont typeface="+mj-lt"/>
              <a:buAutoNum type="arabicPeriod"/>
            </a:pPr>
            <a:r>
              <a:rPr lang="en-SG" sz="2400" dirty="0"/>
              <a:t>Decision Tree (W0)</a:t>
            </a:r>
          </a:p>
          <a:p>
            <a:pPr marL="342900" indent="-342900">
              <a:buFont typeface="+mj-lt"/>
              <a:buAutoNum type="arabicPeriod"/>
            </a:pPr>
            <a:r>
              <a:rPr lang="en-SG" sz="2400" dirty="0"/>
              <a:t>Random Forest (W0)</a:t>
            </a:r>
          </a:p>
          <a:p>
            <a:pPr marL="342900" indent="-342900">
              <a:buFont typeface="+mj-lt"/>
              <a:buAutoNum type="arabicPeriod"/>
            </a:pPr>
            <a:r>
              <a:rPr lang="en-SG" sz="2400" dirty="0"/>
              <a:t>Artificial Neural Networks (W2,3)</a:t>
            </a:r>
          </a:p>
          <a:p>
            <a:pPr marL="342900" indent="-342900">
              <a:buFont typeface="+mj-lt"/>
              <a:buAutoNum type="arabicPeriod"/>
            </a:pPr>
            <a:r>
              <a:rPr lang="en-SG" sz="2400" dirty="0"/>
              <a:t>Nearest Neighbours (W11,12)</a:t>
            </a:r>
          </a:p>
        </p:txBody>
      </p:sp>
      <p:sp>
        <p:nvSpPr>
          <p:cNvPr id="7" name="Title 1">
            <a:extLst>
              <a:ext uri="{FF2B5EF4-FFF2-40B4-BE49-F238E27FC236}">
                <a16:creationId xmlns:a16="http://schemas.microsoft.com/office/drawing/2014/main" id="{F2C2FEAB-CDE9-4EE6-B9C6-ABD75B67176B}"/>
              </a:ext>
            </a:extLst>
          </p:cNvPr>
          <p:cNvSpPr>
            <a:spLocks noGrp="1"/>
          </p:cNvSpPr>
          <p:nvPr>
            <p:ph type="title"/>
          </p:nvPr>
        </p:nvSpPr>
        <p:spPr>
          <a:xfrm>
            <a:off x="341615" y="269131"/>
            <a:ext cx="8460769" cy="1143000"/>
          </a:xfrm>
        </p:spPr>
        <p:txBody>
          <a:bodyPr/>
          <a:lstStyle/>
          <a:p>
            <a:r>
              <a:rPr lang="en-SG" dirty="0"/>
              <a:t>Top 10 Machine Learning Algorithms Every Engineer must know</a:t>
            </a:r>
          </a:p>
        </p:txBody>
      </p:sp>
    </p:spTree>
    <p:extLst>
      <p:ext uri="{BB962C8B-B14F-4D97-AF65-F5344CB8AC3E}">
        <p14:creationId xmlns:p14="http://schemas.microsoft.com/office/powerpoint/2010/main" val="539561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B2ACE2-F7B4-4D14-9E18-71E16A239D51}"/>
              </a:ext>
            </a:extLst>
          </p:cNvPr>
          <p:cNvPicPr>
            <a:picLocks noChangeAspect="1"/>
          </p:cNvPicPr>
          <p:nvPr/>
        </p:nvPicPr>
        <p:blipFill>
          <a:blip r:embed="rId2"/>
          <a:stretch>
            <a:fillRect/>
          </a:stretch>
        </p:blipFill>
        <p:spPr>
          <a:xfrm>
            <a:off x="1821257" y="513708"/>
            <a:ext cx="6071275" cy="5177479"/>
          </a:xfrm>
          <a:prstGeom prst="rect">
            <a:avLst/>
          </a:prstGeom>
        </p:spPr>
      </p:pic>
      <p:sp>
        <p:nvSpPr>
          <p:cNvPr id="5" name="Rectangle 4">
            <a:extLst>
              <a:ext uri="{FF2B5EF4-FFF2-40B4-BE49-F238E27FC236}">
                <a16:creationId xmlns:a16="http://schemas.microsoft.com/office/drawing/2014/main" id="{81186A3C-A629-4B95-877A-706DF0BF8DC7}"/>
              </a:ext>
            </a:extLst>
          </p:cNvPr>
          <p:cNvSpPr/>
          <p:nvPr/>
        </p:nvSpPr>
        <p:spPr>
          <a:xfrm>
            <a:off x="2932750" y="5875853"/>
            <a:ext cx="4531946" cy="369332"/>
          </a:xfrm>
          <a:prstGeom prst="rect">
            <a:avLst/>
          </a:prstGeom>
        </p:spPr>
        <p:txBody>
          <a:bodyPr wrap="none">
            <a:spAutoFit/>
          </a:bodyPr>
          <a:lstStyle/>
          <a:p>
            <a:r>
              <a:rPr lang="en-SG" dirty="0"/>
              <a:t>https://images.app.goo.gl/RZL5fApQc5t4syyr5</a:t>
            </a:r>
          </a:p>
        </p:txBody>
      </p:sp>
    </p:spTree>
    <p:extLst>
      <p:ext uri="{BB962C8B-B14F-4D97-AF65-F5344CB8AC3E}">
        <p14:creationId xmlns:p14="http://schemas.microsoft.com/office/powerpoint/2010/main" val="15161859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9DFD118-D1A1-4D76-A422-5ADB39AFD610}"/>
              </a:ext>
            </a:extLst>
          </p:cNvPr>
          <p:cNvSpPr>
            <a:spLocks noGrp="1"/>
          </p:cNvSpPr>
          <p:nvPr>
            <p:ph idx="1"/>
          </p:nvPr>
        </p:nvSpPr>
        <p:spPr>
          <a:xfrm>
            <a:off x="452063" y="1715784"/>
            <a:ext cx="7787811" cy="4263776"/>
          </a:xfrm>
        </p:spPr>
        <p:txBody>
          <a:bodyPr numCol="1">
            <a:normAutofit lnSpcReduction="10000"/>
          </a:bodyPr>
          <a:lstStyle/>
          <a:p>
            <a:pPr marL="0" indent="0">
              <a:buNone/>
            </a:pPr>
            <a:r>
              <a:rPr lang="en-SG" dirty="0"/>
              <a:t>Classifier (Supervised) – Machine Learning</a:t>
            </a:r>
          </a:p>
          <a:p>
            <a:pPr marL="385763" indent="-385763">
              <a:buFont typeface="+mj-lt"/>
              <a:buAutoNum type="arabicPeriod"/>
            </a:pPr>
            <a:r>
              <a:rPr lang="en-SG" dirty="0"/>
              <a:t>Regression (Financial or Economic Prediction)</a:t>
            </a:r>
          </a:p>
          <a:p>
            <a:pPr marL="385763" indent="-385763">
              <a:buFont typeface="+mj-lt"/>
              <a:buAutoNum type="arabicPeriod"/>
            </a:pPr>
            <a:r>
              <a:rPr lang="en-SG" dirty="0"/>
              <a:t>Decision Tree (Operation Research)</a:t>
            </a:r>
          </a:p>
          <a:p>
            <a:pPr marL="385763" indent="-385763">
              <a:buFont typeface="+mj-lt"/>
              <a:buAutoNum type="arabicPeriod"/>
            </a:pPr>
            <a:r>
              <a:rPr lang="en-SG" dirty="0"/>
              <a:t>Random Forest (Operation Research)</a:t>
            </a:r>
          </a:p>
          <a:p>
            <a:pPr marL="385763" indent="-385763">
              <a:buFont typeface="+mj-lt"/>
              <a:buAutoNum type="arabicPeriod"/>
            </a:pPr>
            <a:r>
              <a:rPr lang="en-SG" dirty="0"/>
              <a:t>XG-Boost (Operation Research)</a:t>
            </a:r>
          </a:p>
          <a:p>
            <a:pPr marL="385763" indent="-385763">
              <a:buFont typeface="+mj-lt"/>
              <a:buAutoNum type="arabicPeriod"/>
            </a:pPr>
            <a:r>
              <a:rPr lang="en-SG" dirty="0"/>
              <a:t>SVM (Text, Handwriting and Biology Classification)</a:t>
            </a:r>
          </a:p>
          <a:p>
            <a:pPr marL="385763" indent="-385763">
              <a:buFont typeface="+mj-lt"/>
              <a:buAutoNum type="arabicPeriod"/>
            </a:pPr>
            <a:r>
              <a:rPr lang="en-SG" dirty="0"/>
              <a:t>Naïve Bayesian (Document classification, Word Frequency)</a:t>
            </a:r>
          </a:p>
          <a:p>
            <a:pPr marL="385763" indent="-385763">
              <a:buFont typeface="+mj-lt"/>
              <a:buAutoNum type="arabicPeriod"/>
            </a:pPr>
            <a:r>
              <a:rPr lang="en-SG" dirty="0"/>
              <a:t>Genetic Algorithm (Solar Collector, Antenna Location)</a:t>
            </a:r>
          </a:p>
          <a:p>
            <a:pPr marL="385763" indent="-385763">
              <a:buFont typeface="+mj-lt"/>
              <a:buAutoNum type="arabicPeriod"/>
            </a:pPr>
            <a:r>
              <a:rPr lang="en-SG" dirty="0"/>
              <a:t>Multi-Layer Perceptron (General Classification)</a:t>
            </a:r>
          </a:p>
          <a:p>
            <a:pPr marL="0" indent="0">
              <a:buNone/>
            </a:pPr>
            <a:endParaRPr lang="en-SG" dirty="0"/>
          </a:p>
          <a:p>
            <a:endParaRPr lang="en-SG" dirty="0"/>
          </a:p>
        </p:txBody>
      </p:sp>
      <p:sp>
        <p:nvSpPr>
          <p:cNvPr id="5" name="Title 1">
            <a:extLst>
              <a:ext uri="{FF2B5EF4-FFF2-40B4-BE49-F238E27FC236}">
                <a16:creationId xmlns:a16="http://schemas.microsoft.com/office/drawing/2014/main" id="{893E49DA-D1C5-416F-8719-8B6D3AB5FAE9}"/>
              </a:ext>
            </a:extLst>
          </p:cNvPr>
          <p:cNvSpPr>
            <a:spLocks noGrp="1"/>
          </p:cNvSpPr>
          <p:nvPr>
            <p:ph type="title"/>
          </p:nvPr>
        </p:nvSpPr>
        <p:spPr>
          <a:xfrm>
            <a:off x="663968" y="548063"/>
            <a:ext cx="6172200" cy="857250"/>
          </a:xfrm>
        </p:spPr>
        <p:txBody>
          <a:bodyPr>
            <a:normAutofit fontScale="90000"/>
          </a:bodyPr>
          <a:lstStyle/>
          <a:p>
            <a:r>
              <a:rPr lang="en-SG" dirty="0"/>
              <a:t>AI Model and Popular Application</a:t>
            </a:r>
          </a:p>
        </p:txBody>
      </p:sp>
    </p:spTree>
    <p:extLst>
      <p:ext uri="{BB962C8B-B14F-4D97-AF65-F5344CB8AC3E}">
        <p14:creationId xmlns:p14="http://schemas.microsoft.com/office/powerpoint/2010/main" val="23738674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9DFD118-D1A1-4D76-A422-5ADB39AFD610}"/>
              </a:ext>
            </a:extLst>
          </p:cNvPr>
          <p:cNvSpPr>
            <a:spLocks noGrp="1"/>
          </p:cNvSpPr>
          <p:nvPr>
            <p:ph idx="1"/>
          </p:nvPr>
        </p:nvSpPr>
        <p:spPr>
          <a:xfrm>
            <a:off x="452063" y="1715784"/>
            <a:ext cx="7972746" cy="3328827"/>
          </a:xfrm>
        </p:spPr>
        <p:txBody>
          <a:bodyPr numCol="1">
            <a:normAutofit fontScale="92500" lnSpcReduction="10000"/>
          </a:bodyPr>
          <a:lstStyle/>
          <a:p>
            <a:pPr marL="385763" indent="-385763">
              <a:buFont typeface="+mj-lt"/>
              <a:buAutoNum type="arabicPeriod"/>
            </a:pPr>
            <a:r>
              <a:rPr lang="en-SG" sz="2800" dirty="0"/>
              <a:t>Hidden Markov (Speech and Handwriting Recognition)</a:t>
            </a:r>
          </a:p>
          <a:p>
            <a:pPr marL="385763" indent="-385763">
              <a:buFont typeface="+mj-lt"/>
              <a:buAutoNum type="arabicPeriod"/>
            </a:pPr>
            <a:r>
              <a:rPr lang="en-SG" sz="2800" dirty="0"/>
              <a:t>Recurrent Neural Network (Speech and Handwriting plus Time Series Analysis)</a:t>
            </a:r>
          </a:p>
          <a:p>
            <a:pPr marL="385763" indent="-385763">
              <a:buFont typeface="+mj-lt"/>
              <a:buAutoNum type="arabicPeriod"/>
            </a:pPr>
            <a:r>
              <a:rPr lang="en-SG" sz="2800" dirty="0"/>
              <a:t>Long Short Term Memory (Same as RNN)</a:t>
            </a:r>
          </a:p>
          <a:p>
            <a:pPr marL="385763" indent="-385763">
              <a:buFont typeface="+mj-lt"/>
              <a:buAutoNum type="arabicPeriod"/>
            </a:pPr>
            <a:r>
              <a:rPr lang="en-SG" sz="2800" dirty="0"/>
              <a:t>Generative Adversarial Network (Fashion, Art, Game)</a:t>
            </a:r>
          </a:p>
          <a:p>
            <a:pPr marL="385763" indent="-385763">
              <a:buFont typeface="+mj-lt"/>
              <a:buAutoNum type="arabicPeriod"/>
            </a:pPr>
            <a:r>
              <a:rPr lang="en-SG" sz="2800" dirty="0"/>
              <a:t>Convolution Neural Network (Picture Recognition)</a:t>
            </a:r>
          </a:p>
          <a:p>
            <a:endParaRPr lang="en-SG" dirty="0"/>
          </a:p>
        </p:txBody>
      </p:sp>
      <p:sp>
        <p:nvSpPr>
          <p:cNvPr id="5" name="Title 1">
            <a:extLst>
              <a:ext uri="{FF2B5EF4-FFF2-40B4-BE49-F238E27FC236}">
                <a16:creationId xmlns:a16="http://schemas.microsoft.com/office/drawing/2014/main" id="{893E49DA-D1C5-416F-8719-8B6D3AB5FAE9}"/>
              </a:ext>
            </a:extLst>
          </p:cNvPr>
          <p:cNvSpPr>
            <a:spLocks noGrp="1"/>
          </p:cNvSpPr>
          <p:nvPr>
            <p:ph type="title"/>
          </p:nvPr>
        </p:nvSpPr>
        <p:spPr>
          <a:xfrm>
            <a:off x="663968" y="548063"/>
            <a:ext cx="7832760" cy="857250"/>
          </a:xfrm>
        </p:spPr>
        <p:txBody>
          <a:bodyPr>
            <a:normAutofit fontScale="90000"/>
          </a:bodyPr>
          <a:lstStyle/>
          <a:p>
            <a:r>
              <a:rPr lang="en-SG" dirty="0"/>
              <a:t>AI Model – Deep Learning Model and Popular Application</a:t>
            </a:r>
          </a:p>
        </p:txBody>
      </p:sp>
    </p:spTree>
    <p:extLst>
      <p:ext uri="{BB962C8B-B14F-4D97-AF65-F5344CB8AC3E}">
        <p14:creationId xmlns:p14="http://schemas.microsoft.com/office/powerpoint/2010/main" val="90057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1318E-F33B-4538-BF68-CA198A66FB88}"/>
              </a:ext>
            </a:extLst>
          </p:cNvPr>
          <p:cNvSpPr>
            <a:spLocks noGrp="1"/>
          </p:cNvSpPr>
          <p:nvPr>
            <p:ph type="title"/>
          </p:nvPr>
        </p:nvSpPr>
        <p:spPr>
          <a:xfrm>
            <a:off x="457200" y="419794"/>
            <a:ext cx="8229600" cy="1143000"/>
          </a:xfrm>
        </p:spPr>
        <p:txBody>
          <a:bodyPr/>
          <a:lstStyle/>
          <a:p>
            <a:r>
              <a:rPr lang="en-SG" dirty="0"/>
              <a:t>AI Model</a:t>
            </a:r>
          </a:p>
        </p:txBody>
      </p:sp>
      <p:sp>
        <p:nvSpPr>
          <p:cNvPr id="3" name="Content Placeholder 2">
            <a:extLst>
              <a:ext uri="{FF2B5EF4-FFF2-40B4-BE49-F238E27FC236}">
                <a16:creationId xmlns:a16="http://schemas.microsoft.com/office/drawing/2014/main" id="{61D15F3A-C85B-4745-8806-B5E7575413D6}"/>
              </a:ext>
            </a:extLst>
          </p:cNvPr>
          <p:cNvSpPr>
            <a:spLocks noGrp="1"/>
          </p:cNvSpPr>
          <p:nvPr>
            <p:ph idx="1"/>
          </p:nvPr>
        </p:nvSpPr>
        <p:spPr>
          <a:xfrm>
            <a:off x="540676" y="1617722"/>
            <a:ext cx="8397841" cy="4269370"/>
          </a:xfrm>
        </p:spPr>
        <p:txBody>
          <a:bodyPr>
            <a:normAutofit fontScale="92500" lnSpcReduction="20000"/>
          </a:bodyPr>
          <a:lstStyle/>
          <a:p>
            <a:pPr marL="0" indent="0">
              <a:buNone/>
            </a:pPr>
            <a:r>
              <a:rPr lang="en-SG" dirty="0"/>
              <a:t>Clustering (Unsupervised)</a:t>
            </a:r>
          </a:p>
          <a:p>
            <a:pPr marL="457200" indent="-457200">
              <a:buFont typeface="+mj-lt"/>
              <a:buAutoNum type="arabicPeriod"/>
            </a:pPr>
            <a:r>
              <a:rPr lang="en-SG" dirty="0"/>
              <a:t>K-Means (Market Segmentation) – KNN classifier</a:t>
            </a:r>
          </a:p>
          <a:p>
            <a:pPr marL="457200" indent="-457200">
              <a:buFont typeface="+mj-lt"/>
              <a:buAutoNum type="arabicPeriod"/>
            </a:pPr>
            <a:r>
              <a:rPr lang="en-SG" dirty="0"/>
              <a:t>Gaussian Mixture Model (Market Segmentation)</a:t>
            </a:r>
          </a:p>
          <a:p>
            <a:endParaRPr lang="en-SG" dirty="0"/>
          </a:p>
          <a:p>
            <a:pPr marL="0" indent="0">
              <a:buNone/>
            </a:pPr>
            <a:r>
              <a:rPr lang="en-SG" dirty="0"/>
              <a:t>Others Technologies</a:t>
            </a:r>
          </a:p>
          <a:p>
            <a:pPr marL="457200" indent="-457200">
              <a:buFont typeface="+mj-lt"/>
              <a:buAutoNum type="arabicPeriod"/>
            </a:pPr>
            <a:r>
              <a:rPr lang="en-SG" dirty="0"/>
              <a:t>Reinforcement Learning (Robot, Autonomous Vehicle)</a:t>
            </a:r>
          </a:p>
          <a:p>
            <a:pPr marL="457200" indent="-457200">
              <a:buFont typeface="+mj-lt"/>
              <a:buAutoNum type="arabicPeriod"/>
            </a:pPr>
            <a:r>
              <a:rPr lang="en-SG" dirty="0"/>
              <a:t>Auto-Encoder (Reduce dimension for Picture)</a:t>
            </a:r>
          </a:p>
          <a:p>
            <a:pPr marL="457200" indent="-457200">
              <a:buFont typeface="+mj-lt"/>
              <a:buAutoNum type="arabicPeriod"/>
            </a:pPr>
            <a:r>
              <a:rPr lang="en-SG" dirty="0"/>
              <a:t>Kernel Density Estimator (Advance Data Wrangling technique to reduce outlier and noise)</a:t>
            </a:r>
          </a:p>
          <a:p>
            <a:pPr marL="457200" indent="-457200">
              <a:buFont typeface="+mj-lt"/>
              <a:buAutoNum type="arabicPeriod"/>
            </a:pPr>
            <a:r>
              <a:rPr lang="en-SG" dirty="0"/>
              <a:t>Block Chain (Transaction base application like trading of share)</a:t>
            </a:r>
          </a:p>
          <a:p>
            <a:pPr marL="457200" indent="-457200">
              <a:buFont typeface="+mj-lt"/>
              <a:buAutoNum type="arabicPeriod"/>
            </a:pPr>
            <a:r>
              <a:rPr lang="en-SG" dirty="0"/>
              <a:t>Robotic Process Automation (Automation)</a:t>
            </a:r>
          </a:p>
          <a:p>
            <a:pPr marL="457200" indent="-457200">
              <a:buFont typeface="+mj-lt"/>
              <a:buAutoNum type="arabicPeriod"/>
            </a:pPr>
            <a:r>
              <a:rPr lang="en-SG" dirty="0"/>
              <a:t>Chatbot (Automation)</a:t>
            </a:r>
          </a:p>
          <a:p>
            <a:endParaRPr lang="en-SG" dirty="0"/>
          </a:p>
        </p:txBody>
      </p:sp>
    </p:spTree>
    <p:extLst>
      <p:ext uri="{BB962C8B-B14F-4D97-AF65-F5344CB8AC3E}">
        <p14:creationId xmlns:p14="http://schemas.microsoft.com/office/powerpoint/2010/main" val="196254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B59C3-3DA6-4244-8C5E-2A3DFF91258F}"/>
              </a:ext>
            </a:extLst>
          </p:cNvPr>
          <p:cNvSpPr>
            <a:spLocks noGrp="1"/>
          </p:cNvSpPr>
          <p:nvPr>
            <p:ph type="title"/>
          </p:nvPr>
        </p:nvSpPr>
        <p:spPr/>
        <p:txBody>
          <a:bodyPr/>
          <a:lstStyle/>
          <a:p>
            <a:r>
              <a:rPr lang="en-SG" dirty="0"/>
              <a:t>AI Model – Feature Selection	</a:t>
            </a:r>
          </a:p>
        </p:txBody>
      </p:sp>
      <p:sp>
        <p:nvSpPr>
          <p:cNvPr id="3" name="Content Placeholder 2">
            <a:extLst>
              <a:ext uri="{FF2B5EF4-FFF2-40B4-BE49-F238E27FC236}">
                <a16:creationId xmlns:a16="http://schemas.microsoft.com/office/drawing/2014/main" id="{A3E56B5C-2485-4E02-888D-D2E5BDF228C8}"/>
              </a:ext>
            </a:extLst>
          </p:cNvPr>
          <p:cNvSpPr>
            <a:spLocks noGrp="1"/>
          </p:cNvSpPr>
          <p:nvPr>
            <p:ph idx="1"/>
          </p:nvPr>
        </p:nvSpPr>
        <p:spPr/>
        <p:txBody>
          <a:bodyPr>
            <a:normAutofit/>
          </a:bodyPr>
          <a:lstStyle/>
          <a:p>
            <a:r>
              <a:rPr lang="en-SG" dirty="0"/>
              <a:t>Manifold Learning (Similar to PCA)</a:t>
            </a:r>
          </a:p>
          <a:p>
            <a:r>
              <a:rPr lang="en-SG" dirty="0"/>
              <a:t>Correlation Coefficient</a:t>
            </a:r>
          </a:p>
          <a:p>
            <a:endParaRPr lang="en-SG" dirty="0"/>
          </a:p>
        </p:txBody>
      </p:sp>
    </p:spTree>
    <p:extLst>
      <p:ext uri="{BB962C8B-B14F-4D97-AF65-F5344CB8AC3E}">
        <p14:creationId xmlns:p14="http://schemas.microsoft.com/office/powerpoint/2010/main" val="3253168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9A2CB-10EE-44A7-A9FF-5AFD17625FB8}"/>
              </a:ext>
            </a:extLst>
          </p:cNvPr>
          <p:cNvSpPr>
            <a:spLocks noGrp="1"/>
          </p:cNvSpPr>
          <p:nvPr>
            <p:ph type="title"/>
          </p:nvPr>
        </p:nvSpPr>
        <p:spPr/>
        <p:txBody>
          <a:bodyPr/>
          <a:lstStyle/>
          <a:p>
            <a:r>
              <a:rPr lang="en-US" dirty="0"/>
              <a:t>Class Plan</a:t>
            </a:r>
            <a:endParaRPr lang="en-SG" dirty="0"/>
          </a:p>
        </p:txBody>
      </p:sp>
      <p:sp>
        <p:nvSpPr>
          <p:cNvPr id="3" name="Content Placeholder 2">
            <a:extLst>
              <a:ext uri="{FF2B5EF4-FFF2-40B4-BE49-F238E27FC236}">
                <a16:creationId xmlns:a16="http://schemas.microsoft.com/office/drawing/2014/main" id="{A8BF3A5F-7267-4FD5-AB43-BCD20BA370F9}"/>
              </a:ext>
            </a:extLst>
          </p:cNvPr>
          <p:cNvSpPr>
            <a:spLocks noGrp="1"/>
          </p:cNvSpPr>
          <p:nvPr>
            <p:ph idx="1"/>
          </p:nvPr>
        </p:nvSpPr>
        <p:spPr/>
        <p:txBody>
          <a:bodyPr>
            <a:normAutofit/>
          </a:bodyPr>
          <a:lstStyle/>
          <a:p>
            <a:r>
              <a:rPr lang="en-US" dirty="0"/>
              <a:t>1hour online</a:t>
            </a:r>
          </a:p>
          <a:p>
            <a:r>
              <a:rPr lang="en-US" dirty="0"/>
              <a:t>Lecture + Practical (1hours 15mins)</a:t>
            </a:r>
          </a:p>
          <a:p>
            <a:r>
              <a:rPr lang="en-US" dirty="0"/>
              <a:t>15mins break</a:t>
            </a:r>
          </a:p>
          <a:p>
            <a:r>
              <a:rPr lang="en-US" dirty="0"/>
              <a:t>Lecture + Practical (1hours)</a:t>
            </a:r>
          </a:p>
          <a:p>
            <a:r>
              <a:rPr lang="en-US" dirty="0"/>
              <a:t>Presentation and Discussion (0.5 hours)</a:t>
            </a:r>
          </a:p>
        </p:txBody>
      </p:sp>
      <p:sp>
        <p:nvSpPr>
          <p:cNvPr id="4" name="Slide Number Placeholder 3">
            <a:extLst>
              <a:ext uri="{FF2B5EF4-FFF2-40B4-BE49-F238E27FC236}">
                <a16:creationId xmlns:a16="http://schemas.microsoft.com/office/drawing/2014/main" id="{B90BC930-6A0E-442C-AB67-E5F75FB3BCB3}"/>
              </a:ext>
            </a:extLst>
          </p:cNvPr>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13019060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50F79-81FF-45FE-8DAA-3FD140F6AACC}"/>
              </a:ext>
            </a:extLst>
          </p:cNvPr>
          <p:cNvSpPr>
            <a:spLocks noGrp="1"/>
          </p:cNvSpPr>
          <p:nvPr>
            <p:ph type="title"/>
          </p:nvPr>
        </p:nvSpPr>
        <p:spPr>
          <a:xfrm>
            <a:off x="457200" y="4273784"/>
            <a:ext cx="8229600" cy="1143000"/>
          </a:xfrm>
        </p:spPr>
        <p:txBody>
          <a:bodyPr/>
          <a:lstStyle/>
          <a:p>
            <a:r>
              <a:rPr lang="en-US" dirty="0"/>
              <a:t>AI &amp; Machine Learning</a:t>
            </a:r>
            <a:endParaRPr lang="en-SG" dirty="0"/>
          </a:p>
        </p:txBody>
      </p:sp>
    </p:spTree>
    <p:extLst>
      <p:ext uri="{BB962C8B-B14F-4D97-AF65-F5344CB8AC3E}">
        <p14:creationId xmlns:p14="http://schemas.microsoft.com/office/powerpoint/2010/main" val="2457129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A9A97-E516-4AAA-8A7C-BFA89EB1B288}"/>
              </a:ext>
            </a:extLst>
          </p:cNvPr>
          <p:cNvSpPr>
            <a:spLocks noGrp="1"/>
          </p:cNvSpPr>
          <p:nvPr>
            <p:ph type="title"/>
          </p:nvPr>
        </p:nvSpPr>
        <p:spPr/>
        <p:txBody>
          <a:bodyPr/>
          <a:lstStyle/>
          <a:p>
            <a:r>
              <a:rPr lang="en-US" dirty="0"/>
              <a:t>Accuracy</a:t>
            </a:r>
            <a:endParaRPr lang="en-SG" dirty="0"/>
          </a:p>
        </p:txBody>
      </p:sp>
      <p:pic>
        <p:nvPicPr>
          <p:cNvPr id="2050" name="Picture 2" descr="Machine Learning Classification Model Evaluation Metrics">
            <a:extLst>
              <a:ext uri="{FF2B5EF4-FFF2-40B4-BE49-F238E27FC236}">
                <a16:creationId xmlns:a16="http://schemas.microsoft.com/office/drawing/2014/main" id="{7DE8C716-2305-450D-A42F-D2A38C39B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565" y="1375322"/>
            <a:ext cx="6978869" cy="41073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D1FD96C-878B-40AA-B078-51C19048259C}"/>
              </a:ext>
            </a:extLst>
          </p:cNvPr>
          <p:cNvSpPr/>
          <p:nvPr/>
        </p:nvSpPr>
        <p:spPr>
          <a:xfrm>
            <a:off x="457200" y="5684850"/>
            <a:ext cx="8129752" cy="369332"/>
          </a:xfrm>
          <a:prstGeom prst="rect">
            <a:avLst/>
          </a:prstGeom>
        </p:spPr>
        <p:txBody>
          <a:bodyPr wrap="square">
            <a:spAutoFit/>
          </a:bodyPr>
          <a:lstStyle/>
          <a:p>
            <a:r>
              <a:rPr lang="en-SG" dirty="0"/>
              <a:t>https://images.app.goo.gl/yGHjQrE27emHFTRd7</a:t>
            </a:r>
          </a:p>
        </p:txBody>
      </p:sp>
    </p:spTree>
    <p:extLst>
      <p:ext uri="{BB962C8B-B14F-4D97-AF65-F5344CB8AC3E}">
        <p14:creationId xmlns:p14="http://schemas.microsoft.com/office/powerpoint/2010/main" val="25349067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66FA4-9DB2-427E-8325-9FCE45ED9092}"/>
              </a:ext>
            </a:extLst>
          </p:cNvPr>
          <p:cNvSpPr>
            <a:spLocks noGrp="1"/>
          </p:cNvSpPr>
          <p:nvPr>
            <p:ph type="title"/>
          </p:nvPr>
        </p:nvSpPr>
        <p:spPr>
          <a:xfrm>
            <a:off x="312683" y="549195"/>
            <a:ext cx="8518634" cy="1143000"/>
          </a:xfrm>
        </p:spPr>
        <p:txBody>
          <a:bodyPr/>
          <a:lstStyle/>
          <a:p>
            <a:r>
              <a:rPr lang="en-US" dirty="0"/>
              <a:t>Generalization &amp; Regularization &amp; Overfitting</a:t>
            </a:r>
            <a:endParaRPr lang="en-SG" dirty="0"/>
          </a:p>
        </p:txBody>
      </p:sp>
      <p:pic>
        <p:nvPicPr>
          <p:cNvPr id="4" name="Picture 3">
            <a:extLst>
              <a:ext uri="{FF2B5EF4-FFF2-40B4-BE49-F238E27FC236}">
                <a16:creationId xmlns:a16="http://schemas.microsoft.com/office/drawing/2014/main" id="{D1011B24-EFE2-4EBB-BA4A-6A34DB3ABBBB}"/>
              </a:ext>
            </a:extLst>
          </p:cNvPr>
          <p:cNvPicPr>
            <a:picLocks noChangeAspect="1"/>
          </p:cNvPicPr>
          <p:nvPr/>
        </p:nvPicPr>
        <p:blipFill>
          <a:blip r:embed="rId2"/>
          <a:stretch>
            <a:fillRect/>
          </a:stretch>
        </p:blipFill>
        <p:spPr>
          <a:xfrm>
            <a:off x="1833398" y="1545699"/>
            <a:ext cx="5372100" cy="4000500"/>
          </a:xfrm>
          <a:prstGeom prst="rect">
            <a:avLst/>
          </a:prstGeom>
        </p:spPr>
      </p:pic>
      <p:sp>
        <p:nvSpPr>
          <p:cNvPr id="5" name="Rectangle 4">
            <a:extLst>
              <a:ext uri="{FF2B5EF4-FFF2-40B4-BE49-F238E27FC236}">
                <a16:creationId xmlns:a16="http://schemas.microsoft.com/office/drawing/2014/main" id="{1A0BDD6C-8E43-4ACB-9C67-3870F5E74349}"/>
              </a:ext>
            </a:extLst>
          </p:cNvPr>
          <p:cNvSpPr/>
          <p:nvPr/>
        </p:nvSpPr>
        <p:spPr>
          <a:xfrm>
            <a:off x="1665889" y="5399702"/>
            <a:ext cx="6605752" cy="646331"/>
          </a:xfrm>
          <a:prstGeom prst="rect">
            <a:avLst/>
          </a:prstGeom>
        </p:spPr>
        <p:txBody>
          <a:bodyPr wrap="square">
            <a:spAutoFit/>
          </a:bodyPr>
          <a:lstStyle/>
          <a:p>
            <a:r>
              <a:rPr lang="en-SG" dirty="0">
                <a:hlinkClick r:id="rId3"/>
              </a:rPr>
              <a:t>https://towardsdatascience.com/generalization-regularization-overfitting-bias-and-variance-in-machine-learning-aa942886b870</a:t>
            </a:r>
            <a:endParaRPr lang="en-SG" dirty="0"/>
          </a:p>
        </p:txBody>
      </p:sp>
    </p:spTree>
    <p:extLst>
      <p:ext uri="{BB962C8B-B14F-4D97-AF65-F5344CB8AC3E}">
        <p14:creationId xmlns:p14="http://schemas.microsoft.com/office/powerpoint/2010/main" val="16715768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D5ACF-6FD1-4C9C-BD63-6CB663BECB39}"/>
              </a:ext>
            </a:extLst>
          </p:cNvPr>
          <p:cNvSpPr>
            <a:spLocks noGrp="1"/>
          </p:cNvSpPr>
          <p:nvPr>
            <p:ph type="title"/>
          </p:nvPr>
        </p:nvSpPr>
        <p:spPr>
          <a:xfrm>
            <a:off x="331076" y="237812"/>
            <a:ext cx="8229600" cy="1143000"/>
          </a:xfrm>
        </p:spPr>
        <p:txBody>
          <a:bodyPr/>
          <a:lstStyle/>
          <a:p>
            <a:r>
              <a:rPr lang="en-US" dirty="0"/>
              <a:t>Generalization &amp; Regularization</a:t>
            </a:r>
            <a:endParaRPr lang="en-SG" dirty="0"/>
          </a:p>
        </p:txBody>
      </p:sp>
      <p:pic>
        <p:nvPicPr>
          <p:cNvPr id="3074" name="Picture 2" descr="Generalization, Regularization, Overfitting, Bias and Variance in ...">
            <a:extLst>
              <a:ext uri="{FF2B5EF4-FFF2-40B4-BE49-F238E27FC236}">
                <a16:creationId xmlns:a16="http://schemas.microsoft.com/office/drawing/2014/main" id="{22757A19-7E5B-43AF-88D0-92F88EC1C2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5132"/>
            <a:ext cx="8345214" cy="46970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73D1D57-CFA7-4A80-B7CA-0C767BD4B804}"/>
              </a:ext>
            </a:extLst>
          </p:cNvPr>
          <p:cNvSpPr/>
          <p:nvPr/>
        </p:nvSpPr>
        <p:spPr>
          <a:xfrm>
            <a:off x="1665889" y="5399702"/>
            <a:ext cx="6605752" cy="646331"/>
          </a:xfrm>
          <a:prstGeom prst="rect">
            <a:avLst/>
          </a:prstGeom>
        </p:spPr>
        <p:txBody>
          <a:bodyPr wrap="square">
            <a:spAutoFit/>
          </a:bodyPr>
          <a:lstStyle/>
          <a:p>
            <a:r>
              <a:rPr lang="en-SG" dirty="0">
                <a:hlinkClick r:id="rId3"/>
              </a:rPr>
              <a:t>https://towardsdatascience.com/generalization-regularization-overfitting-bias-and-variance-in-machine-learning-aa942886b870</a:t>
            </a:r>
            <a:endParaRPr lang="en-SG" dirty="0"/>
          </a:p>
        </p:txBody>
      </p:sp>
    </p:spTree>
    <p:extLst>
      <p:ext uri="{BB962C8B-B14F-4D97-AF65-F5344CB8AC3E}">
        <p14:creationId xmlns:p14="http://schemas.microsoft.com/office/powerpoint/2010/main" val="688039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42450-915B-4A3D-8080-B21D1380B112}"/>
              </a:ext>
            </a:extLst>
          </p:cNvPr>
          <p:cNvSpPr>
            <a:spLocks noGrp="1"/>
          </p:cNvSpPr>
          <p:nvPr>
            <p:ph type="title"/>
          </p:nvPr>
        </p:nvSpPr>
        <p:spPr/>
        <p:txBody>
          <a:bodyPr/>
          <a:lstStyle/>
          <a:p>
            <a:r>
              <a:rPr lang="en-US" dirty="0"/>
              <a:t>Generalization &amp; Regularization Method</a:t>
            </a:r>
            <a:endParaRPr lang="en-SG" dirty="0"/>
          </a:p>
        </p:txBody>
      </p:sp>
      <p:sp>
        <p:nvSpPr>
          <p:cNvPr id="3" name="Content Placeholder 2">
            <a:extLst>
              <a:ext uri="{FF2B5EF4-FFF2-40B4-BE49-F238E27FC236}">
                <a16:creationId xmlns:a16="http://schemas.microsoft.com/office/drawing/2014/main" id="{0CC279B3-E484-4F44-9491-8A6B8534ECB9}"/>
              </a:ext>
            </a:extLst>
          </p:cNvPr>
          <p:cNvSpPr>
            <a:spLocks noGrp="1"/>
          </p:cNvSpPr>
          <p:nvPr>
            <p:ph idx="1"/>
          </p:nvPr>
        </p:nvSpPr>
        <p:spPr/>
        <p:txBody>
          <a:bodyPr/>
          <a:lstStyle/>
          <a:p>
            <a:r>
              <a:rPr lang="en-US" dirty="0"/>
              <a:t>Bagging</a:t>
            </a:r>
          </a:p>
          <a:p>
            <a:r>
              <a:rPr lang="en-US" dirty="0"/>
              <a:t>Dropout</a:t>
            </a:r>
          </a:p>
          <a:p>
            <a:r>
              <a:rPr lang="en-US" dirty="0"/>
              <a:t>Learning Rate</a:t>
            </a:r>
          </a:p>
          <a:p>
            <a:r>
              <a:rPr lang="en-US" dirty="0"/>
              <a:t>Cross Validation (n-fold, n-cross)</a:t>
            </a:r>
          </a:p>
          <a:p>
            <a:r>
              <a:rPr lang="en-US" dirty="0"/>
              <a:t>Early Stopping</a:t>
            </a:r>
            <a:endParaRPr lang="en-SG" dirty="0"/>
          </a:p>
        </p:txBody>
      </p:sp>
    </p:spTree>
    <p:extLst>
      <p:ext uri="{BB962C8B-B14F-4D97-AF65-F5344CB8AC3E}">
        <p14:creationId xmlns:p14="http://schemas.microsoft.com/office/powerpoint/2010/main" val="34514061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68685-1B99-4E12-A106-3B24035C64F0}"/>
              </a:ext>
            </a:extLst>
          </p:cNvPr>
          <p:cNvSpPr>
            <a:spLocks noGrp="1"/>
          </p:cNvSpPr>
          <p:nvPr>
            <p:ph type="title"/>
          </p:nvPr>
        </p:nvSpPr>
        <p:spPr/>
        <p:txBody>
          <a:bodyPr/>
          <a:lstStyle/>
          <a:p>
            <a:r>
              <a:rPr lang="en-US" dirty="0"/>
              <a:t>Bagging (Random Forest) &amp; Boosting (</a:t>
            </a:r>
            <a:r>
              <a:rPr lang="en-US" dirty="0" err="1"/>
              <a:t>XGBoost</a:t>
            </a:r>
            <a:r>
              <a:rPr lang="en-US" dirty="0"/>
              <a:t>)</a:t>
            </a:r>
            <a:endParaRPr lang="en-SG" dirty="0"/>
          </a:p>
        </p:txBody>
      </p:sp>
      <p:pic>
        <p:nvPicPr>
          <p:cNvPr id="5122" name="Picture 2" descr="What is the difference between Bagging and Boosting? | Quantdare">
            <a:extLst>
              <a:ext uri="{FF2B5EF4-FFF2-40B4-BE49-F238E27FC236}">
                <a16:creationId xmlns:a16="http://schemas.microsoft.com/office/drawing/2014/main" id="{9BFB4117-B0F4-458B-A0B8-356BEE1FB6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19162"/>
            <a:ext cx="7620000" cy="29241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03B92B1-AC85-4DFC-88ED-0E28285D62F7}"/>
              </a:ext>
            </a:extLst>
          </p:cNvPr>
          <p:cNvSpPr/>
          <p:nvPr/>
        </p:nvSpPr>
        <p:spPr>
          <a:xfrm>
            <a:off x="2296511" y="5648037"/>
            <a:ext cx="5817476" cy="369332"/>
          </a:xfrm>
          <a:prstGeom prst="rect">
            <a:avLst/>
          </a:prstGeom>
        </p:spPr>
        <p:txBody>
          <a:bodyPr wrap="square">
            <a:spAutoFit/>
          </a:bodyPr>
          <a:lstStyle/>
          <a:p>
            <a:r>
              <a:rPr lang="en-SG" dirty="0"/>
              <a:t>https://images.app.goo.gl/QsNjBambxZRSxyYF9</a:t>
            </a:r>
          </a:p>
        </p:txBody>
      </p:sp>
    </p:spTree>
    <p:extLst>
      <p:ext uri="{BB962C8B-B14F-4D97-AF65-F5344CB8AC3E}">
        <p14:creationId xmlns:p14="http://schemas.microsoft.com/office/powerpoint/2010/main" val="10870592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526EE-0DC5-4F56-8EC2-1192E60B2DE1}"/>
              </a:ext>
            </a:extLst>
          </p:cNvPr>
          <p:cNvSpPr>
            <a:spLocks noGrp="1"/>
          </p:cNvSpPr>
          <p:nvPr>
            <p:ph type="title"/>
          </p:nvPr>
        </p:nvSpPr>
        <p:spPr>
          <a:xfrm>
            <a:off x="249148" y="265681"/>
            <a:ext cx="8229600" cy="1143000"/>
          </a:xfrm>
        </p:spPr>
        <p:txBody>
          <a:bodyPr/>
          <a:lstStyle/>
          <a:p>
            <a:r>
              <a:rPr lang="en-US" dirty="0"/>
              <a:t>Heuristic vs Brute-force</a:t>
            </a:r>
            <a:endParaRPr lang="en-SG" dirty="0"/>
          </a:p>
        </p:txBody>
      </p:sp>
      <p:pic>
        <p:nvPicPr>
          <p:cNvPr id="4" name="Picture 3">
            <a:extLst>
              <a:ext uri="{FF2B5EF4-FFF2-40B4-BE49-F238E27FC236}">
                <a16:creationId xmlns:a16="http://schemas.microsoft.com/office/drawing/2014/main" id="{1CBE61EF-A14C-4BC3-906D-048083A2C396}"/>
              </a:ext>
            </a:extLst>
          </p:cNvPr>
          <p:cNvPicPr>
            <a:picLocks noChangeAspect="1"/>
          </p:cNvPicPr>
          <p:nvPr/>
        </p:nvPicPr>
        <p:blipFill>
          <a:blip r:embed="rId2"/>
          <a:stretch>
            <a:fillRect/>
          </a:stretch>
        </p:blipFill>
        <p:spPr>
          <a:xfrm>
            <a:off x="1269607" y="1739246"/>
            <a:ext cx="6419850" cy="3438525"/>
          </a:xfrm>
          <a:prstGeom prst="rect">
            <a:avLst/>
          </a:prstGeom>
        </p:spPr>
      </p:pic>
      <p:sp>
        <p:nvSpPr>
          <p:cNvPr id="5" name="Rectangle 4">
            <a:extLst>
              <a:ext uri="{FF2B5EF4-FFF2-40B4-BE49-F238E27FC236}">
                <a16:creationId xmlns:a16="http://schemas.microsoft.com/office/drawing/2014/main" id="{BD9FA9B3-4245-40CB-B907-37AC27E69065}"/>
              </a:ext>
            </a:extLst>
          </p:cNvPr>
          <p:cNvSpPr/>
          <p:nvPr/>
        </p:nvSpPr>
        <p:spPr>
          <a:xfrm>
            <a:off x="457200" y="5624716"/>
            <a:ext cx="7813497" cy="646331"/>
          </a:xfrm>
          <a:prstGeom prst="rect">
            <a:avLst/>
          </a:prstGeom>
        </p:spPr>
        <p:txBody>
          <a:bodyPr wrap="square">
            <a:spAutoFit/>
          </a:bodyPr>
          <a:lstStyle/>
          <a:p>
            <a:r>
              <a:rPr lang="en-SG" dirty="0">
                <a:hlinkClick r:id="rId3"/>
              </a:rPr>
              <a:t>https://www.researchgate.net/publication/220796171_Preference-aware_publishsubscribe_delivery_with_diversity#pf9</a:t>
            </a:r>
            <a:endParaRPr lang="en-SG" dirty="0"/>
          </a:p>
        </p:txBody>
      </p:sp>
    </p:spTree>
    <p:extLst>
      <p:ext uri="{BB962C8B-B14F-4D97-AF65-F5344CB8AC3E}">
        <p14:creationId xmlns:p14="http://schemas.microsoft.com/office/powerpoint/2010/main" val="1104924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17E2-8700-40F2-897F-42C615F3AD88}"/>
              </a:ext>
            </a:extLst>
          </p:cNvPr>
          <p:cNvSpPr>
            <a:spLocks noGrp="1"/>
          </p:cNvSpPr>
          <p:nvPr>
            <p:ph type="title"/>
          </p:nvPr>
        </p:nvSpPr>
        <p:spPr/>
        <p:txBody>
          <a:bodyPr/>
          <a:lstStyle/>
          <a:p>
            <a:r>
              <a:rPr lang="en-US" dirty="0"/>
              <a:t>Heuristic vs Brute-force</a:t>
            </a:r>
            <a:endParaRPr lang="en-SG" dirty="0"/>
          </a:p>
        </p:txBody>
      </p:sp>
      <p:pic>
        <p:nvPicPr>
          <p:cNvPr id="4" name="Picture 3">
            <a:extLst>
              <a:ext uri="{FF2B5EF4-FFF2-40B4-BE49-F238E27FC236}">
                <a16:creationId xmlns:a16="http://schemas.microsoft.com/office/drawing/2014/main" id="{9DCE4335-76DB-4172-BD5D-3B9ADA8762A8}"/>
              </a:ext>
            </a:extLst>
          </p:cNvPr>
          <p:cNvPicPr>
            <a:picLocks noChangeAspect="1"/>
          </p:cNvPicPr>
          <p:nvPr/>
        </p:nvPicPr>
        <p:blipFill>
          <a:blip r:embed="rId2"/>
          <a:stretch>
            <a:fillRect/>
          </a:stretch>
        </p:blipFill>
        <p:spPr>
          <a:xfrm>
            <a:off x="267128" y="2674545"/>
            <a:ext cx="8640565" cy="2328970"/>
          </a:xfrm>
          <a:prstGeom prst="rect">
            <a:avLst/>
          </a:prstGeom>
        </p:spPr>
      </p:pic>
      <p:sp>
        <p:nvSpPr>
          <p:cNvPr id="5" name="Rectangle 4">
            <a:extLst>
              <a:ext uri="{FF2B5EF4-FFF2-40B4-BE49-F238E27FC236}">
                <a16:creationId xmlns:a16="http://schemas.microsoft.com/office/drawing/2014/main" id="{2639B641-AC21-4CE4-BC87-077281FA26B4}"/>
              </a:ext>
            </a:extLst>
          </p:cNvPr>
          <p:cNvSpPr/>
          <p:nvPr/>
        </p:nvSpPr>
        <p:spPr>
          <a:xfrm>
            <a:off x="4089115" y="3904180"/>
            <a:ext cx="1222624" cy="84248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5241662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530FAF-B439-4D58-8E64-51A48BC7CD97}"/>
              </a:ext>
            </a:extLst>
          </p:cNvPr>
          <p:cNvPicPr>
            <a:picLocks noChangeAspect="1"/>
          </p:cNvPicPr>
          <p:nvPr/>
        </p:nvPicPr>
        <p:blipFill>
          <a:blip r:embed="rId2"/>
          <a:stretch>
            <a:fillRect/>
          </a:stretch>
        </p:blipFill>
        <p:spPr>
          <a:xfrm>
            <a:off x="863029" y="223463"/>
            <a:ext cx="6832314" cy="5124236"/>
          </a:xfrm>
          <a:prstGeom prst="rect">
            <a:avLst/>
          </a:prstGeom>
        </p:spPr>
      </p:pic>
      <p:sp>
        <p:nvSpPr>
          <p:cNvPr id="5" name="Rectangle 4">
            <a:extLst>
              <a:ext uri="{FF2B5EF4-FFF2-40B4-BE49-F238E27FC236}">
                <a16:creationId xmlns:a16="http://schemas.microsoft.com/office/drawing/2014/main" id="{E43DBB9F-578C-40F1-B654-028E45DE8182}"/>
              </a:ext>
            </a:extLst>
          </p:cNvPr>
          <p:cNvSpPr/>
          <p:nvPr/>
        </p:nvSpPr>
        <p:spPr>
          <a:xfrm>
            <a:off x="2152434" y="5561358"/>
            <a:ext cx="5974423" cy="369332"/>
          </a:xfrm>
          <a:prstGeom prst="rect">
            <a:avLst/>
          </a:prstGeom>
        </p:spPr>
        <p:txBody>
          <a:bodyPr wrap="square">
            <a:spAutoFit/>
          </a:bodyPr>
          <a:lstStyle/>
          <a:p>
            <a:r>
              <a:rPr lang="en-SG" dirty="0"/>
              <a:t>https://images.app.goo.gl/q9aHwvKF6EYhfueQ8</a:t>
            </a:r>
          </a:p>
        </p:txBody>
      </p:sp>
    </p:spTree>
    <p:extLst>
      <p:ext uri="{BB962C8B-B14F-4D97-AF65-F5344CB8AC3E}">
        <p14:creationId xmlns:p14="http://schemas.microsoft.com/office/powerpoint/2010/main" val="1339950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CE4D5-140A-4EF4-BB89-39749AECC7FD}"/>
              </a:ext>
            </a:extLst>
          </p:cNvPr>
          <p:cNvSpPr>
            <a:spLocks noGrp="1"/>
          </p:cNvSpPr>
          <p:nvPr>
            <p:ph type="title"/>
          </p:nvPr>
        </p:nvSpPr>
        <p:spPr/>
        <p:txBody>
          <a:bodyPr/>
          <a:lstStyle/>
          <a:p>
            <a:r>
              <a:rPr lang="en-US" dirty="0"/>
              <a:t>Regression, Decision Tree and Neural Network</a:t>
            </a:r>
            <a:endParaRPr lang="en-SG" dirty="0"/>
          </a:p>
        </p:txBody>
      </p:sp>
      <p:pic>
        <p:nvPicPr>
          <p:cNvPr id="4" name="Picture 3">
            <a:extLst>
              <a:ext uri="{FF2B5EF4-FFF2-40B4-BE49-F238E27FC236}">
                <a16:creationId xmlns:a16="http://schemas.microsoft.com/office/drawing/2014/main" id="{C40E0419-B1BF-40AD-81BA-83F26B96867A}"/>
              </a:ext>
            </a:extLst>
          </p:cNvPr>
          <p:cNvPicPr>
            <a:picLocks noChangeAspect="1"/>
          </p:cNvPicPr>
          <p:nvPr/>
        </p:nvPicPr>
        <p:blipFill>
          <a:blip r:embed="rId2"/>
          <a:stretch>
            <a:fillRect/>
          </a:stretch>
        </p:blipFill>
        <p:spPr>
          <a:xfrm>
            <a:off x="898989" y="1828066"/>
            <a:ext cx="7346022" cy="3804190"/>
          </a:xfrm>
          <a:prstGeom prst="rect">
            <a:avLst/>
          </a:prstGeom>
        </p:spPr>
      </p:pic>
      <p:sp>
        <p:nvSpPr>
          <p:cNvPr id="5" name="Rectangle 4">
            <a:extLst>
              <a:ext uri="{FF2B5EF4-FFF2-40B4-BE49-F238E27FC236}">
                <a16:creationId xmlns:a16="http://schemas.microsoft.com/office/drawing/2014/main" id="{F18ABA48-1ACF-493D-AC78-A093FD5BF9BE}"/>
              </a:ext>
            </a:extLst>
          </p:cNvPr>
          <p:cNvSpPr/>
          <p:nvPr/>
        </p:nvSpPr>
        <p:spPr>
          <a:xfrm>
            <a:off x="1258583" y="5614747"/>
            <a:ext cx="5984697" cy="369332"/>
          </a:xfrm>
          <a:prstGeom prst="rect">
            <a:avLst/>
          </a:prstGeom>
        </p:spPr>
        <p:txBody>
          <a:bodyPr wrap="square">
            <a:spAutoFit/>
          </a:bodyPr>
          <a:lstStyle/>
          <a:p>
            <a:r>
              <a:rPr lang="en-SG" dirty="0"/>
              <a:t>https://images.app.goo.gl/8Ki5yN1bFvVCK2AZ8</a:t>
            </a:r>
          </a:p>
        </p:txBody>
      </p:sp>
    </p:spTree>
    <p:extLst>
      <p:ext uri="{BB962C8B-B14F-4D97-AF65-F5344CB8AC3E}">
        <p14:creationId xmlns:p14="http://schemas.microsoft.com/office/powerpoint/2010/main" val="3796473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90D9B-99C7-46B0-89A5-366B9BF65FE2}"/>
              </a:ext>
            </a:extLst>
          </p:cNvPr>
          <p:cNvSpPr>
            <a:spLocks noGrp="1"/>
          </p:cNvSpPr>
          <p:nvPr>
            <p:ph type="title"/>
          </p:nvPr>
        </p:nvSpPr>
        <p:spPr>
          <a:xfrm>
            <a:off x="375006" y="4334248"/>
            <a:ext cx="8229600" cy="1143000"/>
          </a:xfrm>
        </p:spPr>
        <p:txBody>
          <a:bodyPr/>
          <a:lstStyle/>
          <a:p>
            <a:r>
              <a:rPr lang="en-US" dirty="0"/>
              <a:t>BC3409 AI in Accounting and Finance</a:t>
            </a:r>
            <a:endParaRPr lang="en-SG" dirty="0"/>
          </a:p>
        </p:txBody>
      </p:sp>
    </p:spTree>
    <p:extLst>
      <p:ext uri="{BB962C8B-B14F-4D97-AF65-F5344CB8AC3E}">
        <p14:creationId xmlns:p14="http://schemas.microsoft.com/office/powerpoint/2010/main" val="22985257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3F59C3B4-DDBC-48E3-9C62-E385414E6E06}"/>
              </a:ext>
            </a:extLst>
          </p:cNvPr>
          <p:cNvSpPr>
            <a:spLocks noGrp="1" noChangeArrowheads="1"/>
          </p:cNvSpPr>
          <p:nvPr>
            <p:ph type="title"/>
          </p:nvPr>
        </p:nvSpPr>
        <p:spPr/>
        <p:txBody>
          <a:bodyPr/>
          <a:lstStyle/>
          <a:p>
            <a:r>
              <a:rPr lang="en-US" dirty="0"/>
              <a:t>Regression, Decision Tree and Neural Network</a:t>
            </a:r>
            <a:endParaRPr lang="en-SG" altLang="en-US" dirty="0">
              <a:ea typeface="ＭＳ Ｐゴシック" panose="020B0600070205080204" pitchFamily="34" charset="-128"/>
            </a:endParaRPr>
          </a:p>
        </p:txBody>
      </p:sp>
      <p:sp>
        <p:nvSpPr>
          <p:cNvPr id="7171" name="Content Placeholder 2">
            <a:extLst>
              <a:ext uri="{FF2B5EF4-FFF2-40B4-BE49-F238E27FC236}">
                <a16:creationId xmlns:a16="http://schemas.microsoft.com/office/drawing/2014/main" id="{FD1742A4-AACA-43FE-A0AC-B1AB3D3AAA6F}"/>
              </a:ext>
            </a:extLst>
          </p:cNvPr>
          <p:cNvSpPr>
            <a:spLocks noGrp="1" noChangeArrowheads="1"/>
          </p:cNvSpPr>
          <p:nvPr>
            <p:ph idx="1"/>
          </p:nvPr>
        </p:nvSpPr>
        <p:spPr>
          <a:xfrm>
            <a:off x="585627" y="2013094"/>
            <a:ext cx="7304926" cy="3802281"/>
          </a:xfrm>
        </p:spPr>
        <p:txBody>
          <a:bodyPr>
            <a:normAutofit/>
          </a:bodyPr>
          <a:lstStyle/>
          <a:p>
            <a:pPr marL="0" indent="0">
              <a:buNone/>
              <a:defRPr/>
            </a:pPr>
            <a:r>
              <a:rPr lang="en-US" altLang="en-US" dirty="0">
                <a:ea typeface="ＭＳ Ｐゴシック" panose="020B0600070205080204" pitchFamily="34" charset="-128"/>
              </a:rPr>
              <a:t>Structured Data</a:t>
            </a:r>
          </a:p>
          <a:p>
            <a:pPr marL="300038" lvl="1" indent="0">
              <a:buNone/>
              <a:defRPr/>
            </a:pPr>
            <a:r>
              <a:rPr lang="en-US" altLang="en-US" sz="2400" dirty="0">
                <a:ea typeface="ＭＳ Ｐゴシック" panose="020B0600070205080204" pitchFamily="34" charset="-128"/>
              </a:rPr>
              <a:t>Regression – Nice pattern, can apply heuristic</a:t>
            </a:r>
          </a:p>
          <a:p>
            <a:pPr marL="300038" lvl="1" indent="0">
              <a:buNone/>
              <a:defRPr/>
            </a:pPr>
            <a:r>
              <a:rPr lang="en-US" altLang="en-US" sz="2400" dirty="0">
                <a:ea typeface="ＭＳ Ｐゴシック" panose="020B0600070205080204" pitchFamily="34" charset="-128"/>
              </a:rPr>
              <a:t>Decision Tree – You can expand the tree until 100% accuracy during training, over fitting problem. Usually </a:t>
            </a:r>
            <a:r>
              <a:rPr lang="en-US" altLang="en-US" sz="2400" dirty="0" err="1">
                <a:ea typeface="ＭＳ Ｐゴシック" panose="020B0600070205080204" pitchFamily="34" charset="-128"/>
              </a:rPr>
              <a:t>XGBoost</a:t>
            </a:r>
            <a:r>
              <a:rPr lang="en-US" altLang="en-US" sz="2400" dirty="0">
                <a:ea typeface="ＭＳ Ｐゴシック" panose="020B0600070205080204" pitchFamily="34" charset="-128"/>
              </a:rPr>
              <a:t> can perform best for structured data</a:t>
            </a:r>
          </a:p>
          <a:p>
            <a:pPr marL="0" indent="0">
              <a:buNone/>
              <a:defRPr/>
            </a:pPr>
            <a:r>
              <a:rPr lang="en-US" altLang="en-US" dirty="0">
                <a:ea typeface="ＭＳ Ｐゴシック" panose="020B0600070205080204" pitchFamily="34" charset="-128"/>
              </a:rPr>
              <a:t>Unstructured Data</a:t>
            </a:r>
          </a:p>
          <a:p>
            <a:pPr marL="0" indent="0">
              <a:buNone/>
              <a:defRPr/>
            </a:pPr>
            <a:r>
              <a:rPr lang="en-US" altLang="en-US" dirty="0">
                <a:ea typeface="ＭＳ Ｐゴシック" panose="020B0600070205080204" pitchFamily="34" charset="-128"/>
              </a:rPr>
              <a:t>	Neural Network</a:t>
            </a:r>
            <a:endParaRPr lang="en-SG" altLang="en-US" dirty="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613FEF61-1866-4BE3-88A0-28B28CD3E79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100">
                <a:solidFill>
                  <a:schemeClr val="tx1"/>
                </a:solidFill>
                <a:latin typeface="Arial" panose="020B0604020202020204" pitchFamily="34" charset="0"/>
                <a:ea typeface="ＭＳ Ｐゴシック" panose="020B0600070205080204" pitchFamily="34" charset="-128"/>
              </a:defRPr>
            </a:lvl1pPr>
            <a:lvl2pPr marL="557213" indent="-214313">
              <a:spcBef>
                <a:spcPct val="20000"/>
              </a:spcBef>
              <a:buChar char="–"/>
              <a:defRPr sz="1800">
                <a:solidFill>
                  <a:schemeClr val="tx1"/>
                </a:solidFill>
                <a:latin typeface="Arial" panose="020B0604020202020204" pitchFamily="34" charset="0"/>
                <a:ea typeface="ＭＳ Ｐゴシック" panose="020B0600070205080204" pitchFamily="34" charset="-128"/>
              </a:defRPr>
            </a:lvl2pPr>
            <a:lvl3pPr marL="857250" indent="-171450">
              <a:spcBef>
                <a:spcPct val="20000"/>
              </a:spcBef>
              <a:buChar char="•"/>
              <a:defRPr sz="1800">
                <a:solidFill>
                  <a:schemeClr val="tx1"/>
                </a:solidFill>
                <a:latin typeface="Arial" panose="020B0604020202020204" pitchFamily="34" charset="0"/>
                <a:ea typeface="ＭＳ Ｐゴシック" panose="020B0600070205080204" pitchFamily="34" charset="-128"/>
              </a:defRPr>
            </a:lvl3pPr>
            <a:lvl4pPr marL="12001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15430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8DB40F0C-B7F3-4AA2-812E-5CFE7FD4EB9B}" type="slidenum">
              <a:rPr lang="en-US" altLang="zh-CN" sz="1050">
                <a:solidFill>
                  <a:srgbClr val="000000"/>
                </a:solidFill>
              </a:rPr>
              <a:pPr>
                <a:spcBef>
                  <a:spcPct val="0"/>
                </a:spcBef>
                <a:buFontTx/>
                <a:buNone/>
              </a:pPr>
              <a:t>60</a:t>
            </a:fld>
            <a:endParaRPr lang="en-US" altLang="zh-CN" sz="1050">
              <a:solidFill>
                <a:srgbClr val="000000"/>
              </a:solidFill>
            </a:endParaRPr>
          </a:p>
        </p:txBody>
      </p:sp>
    </p:spTree>
    <p:extLst>
      <p:ext uri="{BB962C8B-B14F-4D97-AF65-F5344CB8AC3E}">
        <p14:creationId xmlns:p14="http://schemas.microsoft.com/office/powerpoint/2010/main" val="41189580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8014-0F1A-4E0F-923B-58265DDE6E19}"/>
              </a:ext>
            </a:extLst>
          </p:cNvPr>
          <p:cNvSpPr>
            <a:spLocks noGrp="1"/>
          </p:cNvSpPr>
          <p:nvPr>
            <p:ph type="title"/>
          </p:nvPr>
        </p:nvSpPr>
        <p:spPr/>
        <p:txBody>
          <a:bodyPr/>
          <a:lstStyle/>
          <a:p>
            <a:r>
              <a:rPr lang="en-US" dirty="0"/>
              <a:t>Software</a:t>
            </a:r>
            <a:endParaRPr lang="en-SG" dirty="0"/>
          </a:p>
        </p:txBody>
      </p:sp>
      <p:sp>
        <p:nvSpPr>
          <p:cNvPr id="3" name="Content Placeholder 2">
            <a:extLst>
              <a:ext uri="{FF2B5EF4-FFF2-40B4-BE49-F238E27FC236}">
                <a16:creationId xmlns:a16="http://schemas.microsoft.com/office/drawing/2014/main" id="{3F9A65C3-B25A-4DD5-B990-9714309B959D}"/>
              </a:ext>
            </a:extLst>
          </p:cNvPr>
          <p:cNvSpPr>
            <a:spLocks noGrp="1"/>
          </p:cNvSpPr>
          <p:nvPr>
            <p:ph idx="1"/>
          </p:nvPr>
        </p:nvSpPr>
        <p:spPr>
          <a:xfrm>
            <a:off x="457200" y="1706632"/>
            <a:ext cx="8229600" cy="4058687"/>
          </a:xfrm>
        </p:spPr>
        <p:txBody>
          <a:bodyPr>
            <a:normAutofit/>
          </a:bodyPr>
          <a:lstStyle/>
          <a:p>
            <a:r>
              <a:rPr lang="en-US" dirty="0"/>
              <a:t>R</a:t>
            </a:r>
          </a:p>
          <a:p>
            <a:pPr lvl="1"/>
            <a:r>
              <a:rPr lang="en-US" dirty="0"/>
              <a:t>R Studio</a:t>
            </a:r>
          </a:p>
          <a:p>
            <a:pPr lvl="1"/>
            <a:r>
              <a:rPr lang="en-US" dirty="0"/>
              <a:t>R Studio Cloud</a:t>
            </a:r>
          </a:p>
          <a:p>
            <a:r>
              <a:rPr lang="en-US" dirty="0"/>
              <a:t>Python</a:t>
            </a:r>
          </a:p>
          <a:p>
            <a:pPr lvl="1"/>
            <a:r>
              <a:rPr lang="en-US" dirty="0" err="1"/>
              <a:t>Pycharm</a:t>
            </a:r>
            <a:endParaRPr lang="en-US" dirty="0"/>
          </a:p>
          <a:p>
            <a:pPr lvl="1"/>
            <a:r>
              <a:rPr lang="en-US" dirty="0"/>
              <a:t>Anaconda – </a:t>
            </a:r>
            <a:r>
              <a:rPr lang="en-US" dirty="0" err="1"/>
              <a:t>Jupyter</a:t>
            </a:r>
            <a:r>
              <a:rPr lang="en-US" dirty="0"/>
              <a:t>, Spider</a:t>
            </a:r>
          </a:p>
          <a:p>
            <a:pPr lvl="1"/>
            <a:r>
              <a:rPr lang="en-US" dirty="0"/>
              <a:t>Google </a:t>
            </a:r>
            <a:r>
              <a:rPr lang="en-US" dirty="0" err="1"/>
              <a:t>Colab</a:t>
            </a:r>
            <a:endParaRPr lang="en-US" dirty="0"/>
          </a:p>
          <a:p>
            <a:r>
              <a:rPr lang="en-US" dirty="0"/>
              <a:t>WEKA (SAS)</a:t>
            </a:r>
          </a:p>
          <a:p>
            <a:r>
              <a:rPr lang="en-US" dirty="0"/>
              <a:t>EXCEL PLUGIN</a:t>
            </a:r>
          </a:p>
        </p:txBody>
      </p:sp>
    </p:spTree>
    <p:extLst>
      <p:ext uri="{BB962C8B-B14F-4D97-AF65-F5344CB8AC3E}">
        <p14:creationId xmlns:p14="http://schemas.microsoft.com/office/powerpoint/2010/main" val="3919914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3F59C3B4-DDBC-48E3-9C62-E385414E6E06}"/>
              </a:ext>
            </a:extLst>
          </p:cNvPr>
          <p:cNvSpPr>
            <a:spLocks noGrp="1" noChangeArrowheads="1"/>
          </p:cNvSpPr>
          <p:nvPr>
            <p:ph type="title"/>
          </p:nvPr>
        </p:nvSpPr>
        <p:spPr/>
        <p:txBody>
          <a:bodyPr/>
          <a:lstStyle/>
          <a:p>
            <a:r>
              <a:rPr lang="en-SG" altLang="en-US">
                <a:ea typeface="ＭＳ Ｐゴシック" panose="020B0600070205080204" pitchFamily="34" charset="-128"/>
              </a:rPr>
              <a:t>Software Needed</a:t>
            </a:r>
          </a:p>
        </p:txBody>
      </p:sp>
      <p:sp>
        <p:nvSpPr>
          <p:cNvPr id="7171" name="Content Placeholder 2">
            <a:extLst>
              <a:ext uri="{FF2B5EF4-FFF2-40B4-BE49-F238E27FC236}">
                <a16:creationId xmlns:a16="http://schemas.microsoft.com/office/drawing/2014/main" id="{FD1742A4-AACA-43FE-A0AC-B1AB3D3AAA6F}"/>
              </a:ext>
            </a:extLst>
          </p:cNvPr>
          <p:cNvSpPr>
            <a:spLocks noGrp="1" noChangeArrowheads="1"/>
          </p:cNvSpPr>
          <p:nvPr>
            <p:ph idx="1"/>
          </p:nvPr>
        </p:nvSpPr>
        <p:spPr>
          <a:xfrm>
            <a:off x="585627" y="2013094"/>
            <a:ext cx="7072473" cy="3168145"/>
          </a:xfrm>
        </p:spPr>
        <p:txBody>
          <a:bodyPr>
            <a:normAutofit/>
          </a:bodyPr>
          <a:lstStyle/>
          <a:p>
            <a:pPr>
              <a:defRPr/>
            </a:pPr>
            <a:r>
              <a:rPr lang="en-SG" altLang="en-US" sz="1350" dirty="0">
                <a:ea typeface="ＭＳ Ｐゴシック" panose="020B0600070205080204" pitchFamily="34" charset="-128"/>
              </a:rPr>
              <a:t>Excel Data Analytics </a:t>
            </a:r>
            <a:r>
              <a:rPr lang="en-SG" altLang="en-US" sz="1350" dirty="0">
                <a:ea typeface="ＭＳ Ｐゴシック" panose="020B0600070205080204" pitchFamily="34" charset="-128"/>
                <a:hlinkClick r:id="rId2"/>
              </a:rPr>
              <a:t>https://support.office.com/en-us/article/load-the-analysis-toolpak-in-excel-6a63e598-cd6d-42e3-9317-6b40ba1a66b4</a:t>
            </a:r>
            <a:endParaRPr lang="en-SG" altLang="en-US" sz="1350" dirty="0">
              <a:ea typeface="ＭＳ Ｐゴシック" panose="020B0600070205080204" pitchFamily="34" charset="-128"/>
            </a:endParaRPr>
          </a:p>
          <a:p>
            <a:pPr>
              <a:defRPr/>
            </a:pPr>
            <a:r>
              <a:rPr lang="en-SG" altLang="en-US" sz="1350" dirty="0">
                <a:ea typeface="ＭＳ Ｐゴシック" panose="020B0600070205080204" pitchFamily="34" charset="-128"/>
              </a:rPr>
              <a:t>Weka </a:t>
            </a:r>
            <a:r>
              <a:rPr lang="en-SG" altLang="en-US" sz="1350" dirty="0">
                <a:ea typeface="ＭＳ Ｐゴシック" panose="020B0600070205080204" pitchFamily="34" charset="-128"/>
                <a:hlinkClick r:id="rId3"/>
              </a:rPr>
              <a:t>https://www.cs.waikato.ac.nz/ml/weka/downloading.html</a:t>
            </a:r>
            <a:endParaRPr lang="en-SG" altLang="en-US" sz="1350" dirty="0">
              <a:ea typeface="ＭＳ Ｐゴシック" panose="020B0600070205080204" pitchFamily="34" charset="-128"/>
            </a:endParaRPr>
          </a:p>
          <a:p>
            <a:pPr>
              <a:defRPr/>
            </a:pPr>
            <a:r>
              <a:rPr lang="en-SG" altLang="en-US" sz="1350" dirty="0">
                <a:ea typeface="ＭＳ Ｐゴシック" panose="020B0600070205080204" pitchFamily="34" charset="-128"/>
              </a:rPr>
              <a:t>R Studio </a:t>
            </a:r>
            <a:r>
              <a:rPr lang="en-SG" altLang="en-US" sz="1350" dirty="0">
                <a:ea typeface="ＭＳ Ｐゴシック" panose="020B0600070205080204" pitchFamily="34" charset="-128"/>
                <a:hlinkClick r:id="rId4"/>
              </a:rPr>
              <a:t>https://www.rstudio.com/products/rstudio/download/</a:t>
            </a:r>
            <a:endParaRPr lang="en-SG" altLang="en-US" sz="1350" dirty="0">
              <a:ea typeface="ＭＳ Ｐゴシック" panose="020B0600070205080204" pitchFamily="34" charset="-128"/>
            </a:endParaRPr>
          </a:p>
          <a:p>
            <a:pPr>
              <a:defRPr/>
            </a:pPr>
            <a:r>
              <a:rPr lang="en-SG" altLang="en-US" sz="1350" dirty="0">
                <a:ea typeface="ＭＳ Ｐゴシック" panose="020B0600070205080204" pitchFamily="34" charset="-128"/>
              </a:rPr>
              <a:t>PyCharm  </a:t>
            </a:r>
            <a:r>
              <a:rPr lang="en-SG" altLang="en-US" sz="1350" dirty="0">
                <a:ea typeface="ＭＳ Ｐゴシック" panose="020B0600070205080204" pitchFamily="34" charset="-128"/>
                <a:hlinkClick r:id="rId5"/>
              </a:rPr>
              <a:t>https://www.jetbrains.com/pycharm/download/#section=windows</a:t>
            </a:r>
            <a:endParaRPr lang="en-SG" altLang="en-US" sz="1350" dirty="0">
              <a:ea typeface="ＭＳ Ｐゴシック" panose="020B0600070205080204" pitchFamily="34" charset="-128"/>
            </a:endParaRPr>
          </a:p>
          <a:p>
            <a:pPr>
              <a:defRPr/>
            </a:pPr>
            <a:r>
              <a:rPr lang="en-SG" altLang="en-US" sz="1350" dirty="0">
                <a:ea typeface="ＭＳ Ｐゴシック" panose="020B0600070205080204" pitchFamily="34" charset="-128"/>
              </a:rPr>
              <a:t>Python </a:t>
            </a:r>
            <a:r>
              <a:rPr lang="en-SG" altLang="en-US" sz="1350" dirty="0">
                <a:ea typeface="ＭＳ Ｐゴシック" panose="020B0600070205080204" pitchFamily="34" charset="-128"/>
                <a:hlinkClick r:id="rId6"/>
              </a:rPr>
              <a:t>https://www.python.org/downloads/</a:t>
            </a:r>
            <a:endParaRPr lang="en-SG" altLang="en-US" sz="1350" dirty="0">
              <a:ea typeface="ＭＳ Ｐゴシック" panose="020B0600070205080204" pitchFamily="34" charset="-128"/>
            </a:endParaRPr>
          </a:p>
          <a:p>
            <a:pPr>
              <a:defRPr/>
            </a:pPr>
            <a:r>
              <a:rPr lang="en-SG" altLang="en-US" sz="1350" dirty="0">
                <a:ea typeface="ＭＳ Ｐゴシック" panose="020B0600070205080204" pitchFamily="34" charset="-128"/>
              </a:rPr>
              <a:t>R </a:t>
            </a:r>
            <a:r>
              <a:rPr lang="en-SG" altLang="en-US" sz="1350" dirty="0">
                <a:ea typeface="ＭＳ Ｐゴシック" panose="020B0600070205080204" pitchFamily="34" charset="-128"/>
                <a:hlinkClick r:id="rId7"/>
              </a:rPr>
              <a:t>https://www.r-project.org/</a:t>
            </a:r>
            <a:endParaRPr lang="en-SG" altLang="en-US" sz="1350" dirty="0">
              <a:ea typeface="ＭＳ Ｐゴシック" panose="020B0600070205080204" pitchFamily="34" charset="-128"/>
            </a:endParaRPr>
          </a:p>
          <a:p>
            <a:pPr>
              <a:defRPr/>
            </a:pPr>
            <a:r>
              <a:rPr lang="en-SG" altLang="en-US" sz="1350" dirty="0">
                <a:ea typeface="ＭＳ Ｐゴシック" panose="020B0600070205080204" pitchFamily="34" charset="-128"/>
              </a:rPr>
              <a:t>R Library RCPP : </a:t>
            </a:r>
            <a:r>
              <a:rPr lang="en-SG" altLang="en-US" sz="1350" dirty="0">
                <a:ea typeface="ＭＳ Ｐゴシック" panose="020B0600070205080204" pitchFamily="34" charset="-128"/>
                <a:hlinkClick r:id="rId8"/>
              </a:rPr>
              <a:t>https://www.dropbox.com/s/b04ty31ka6gvgoh/Rcpp_0.12.16.zip?dl=0</a:t>
            </a:r>
            <a:endParaRPr lang="en-SG" altLang="en-US" sz="1350" dirty="0">
              <a:ea typeface="ＭＳ Ｐゴシック" panose="020B0600070205080204" pitchFamily="34" charset="-128"/>
            </a:endParaRPr>
          </a:p>
          <a:p>
            <a:pPr>
              <a:defRPr/>
            </a:pPr>
            <a:r>
              <a:rPr lang="en-SG" altLang="en-US" sz="1350" dirty="0">
                <a:ea typeface="ＭＳ Ｐゴシック" panose="020B0600070205080204" pitchFamily="34" charset="-128"/>
              </a:rPr>
              <a:t>ANACONDA : https://www.anaconda.com/distribution/</a:t>
            </a:r>
          </a:p>
          <a:p>
            <a:pPr>
              <a:defRPr/>
            </a:pPr>
            <a:r>
              <a:rPr lang="en-SG" altLang="en-US" sz="1350" dirty="0">
                <a:ea typeface="ＭＳ Ｐゴシック" panose="020B0600070205080204" pitchFamily="34" charset="-128"/>
              </a:rPr>
              <a:t>WEKA : https://www.cs.waikato.ac.nz/ml/weka/downloading.html</a:t>
            </a:r>
          </a:p>
          <a:p>
            <a:pPr marL="0" indent="0">
              <a:buNone/>
              <a:defRPr/>
            </a:pPr>
            <a:endParaRPr lang="en-SG" altLang="en-US" sz="1350" dirty="0">
              <a:ea typeface="ＭＳ Ｐゴシック" panose="020B0600070205080204" pitchFamily="34" charset="-128"/>
            </a:endParaRPr>
          </a:p>
        </p:txBody>
      </p:sp>
      <p:sp>
        <p:nvSpPr>
          <p:cNvPr id="7172" name="Slide Number Placeholder 3">
            <a:extLst>
              <a:ext uri="{FF2B5EF4-FFF2-40B4-BE49-F238E27FC236}">
                <a16:creationId xmlns:a16="http://schemas.microsoft.com/office/drawing/2014/main" id="{613FEF61-1866-4BE3-88A0-28B28CD3E79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100">
                <a:solidFill>
                  <a:schemeClr val="tx1"/>
                </a:solidFill>
                <a:latin typeface="Arial" panose="020B0604020202020204" pitchFamily="34" charset="0"/>
                <a:ea typeface="ＭＳ Ｐゴシック" panose="020B0600070205080204" pitchFamily="34" charset="-128"/>
              </a:defRPr>
            </a:lvl1pPr>
            <a:lvl2pPr marL="557213" indent="-214313">
              <a:spcBef>
                <a:spcPct val="20000"/>
              </a:spcBef>
              <a:buChar char="–"/>
              <a:defRPr sz="1800">
                <a:solidFill>
                  <a:schemeClr val="tx1"/>
                </a:solidFill>
                <a:latin typeface="Arial" panose="020B0604020202020204" pitchFamily="34" charset="0"/>
                <a:ea typeface="ＭＳ Ｐゴシック" panose="020B0600070205080204" pitchFamily="34" charset="-128"/>
              </a:defRPr>
            </a:lvl2pPr>
            <a:lvl3pPr marL="857250" indent="-171450">
              <a:spcBef>
                <a:spcPct val="20000"/>
              </a:spcBef>
              <a:buChar char="•"/>
              <a:defRPr sz="1800">
                <a:solidFill>
                  <a:schemeClr val="tx1"/>
                </a:solidFill>
                <a:latin typeface="Arial" panose="020B0604020202020204" pitchFamily="34" charset="0"/>
                <a:ea typeface="ＭＳ Ｐゴシック" panose="020B0600070205080204" pitchFamily="34" charset="-128"/>
              </a:defRPr>
            </a:lvl3pPr>
            <a:lvl4pPr marL="12001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15430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8DB40F0C-B7F3-4AA2-812E-5CFE7FD4EB9B}" type="slidenum">
              <a:rPr lang="en-US" altLang="zh-CN" sz="1050">
                <a:solidFill>
                  <a:srgbClr val="000000"/>
                </a:solidFill>
              </a:rPr>
              <a:pPr>
                <a:spcBef>
                  <a:spcPct val="0"/>
                </a:spcBef>
                <a:buFontTx/>
                <a:buNone/>
              </a:pPr>
              <a:t>62</a:t>
            </a:fld>
            <a:endParaRPr lang="en-US" altLang="zh-CN" sz="1050">
              <a:solidFill>
                <a:srgbClr val="000000"/>
              </a:solidFill>
            </a:endParaRPr>
          </a:p>
        </p:txBody>
      </p:sp>
    </p:spTree>
    <p:extLst>
      <p:ext uri="{BB962C8B-B14F-4D97-AF65-F5344CB8AC3E}">
        <p14:creationId xmlns:p14="http://schemas.microsoft.com/office/powerpoint/2010/main" val="42858025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8014-0F1A-4E0F-923B-58265DDE6E19}"/>
              </a:ext>
            </a:extLst>
          </p:cNvPr>
          <p:cNvSpPr>
            <a:spLocks noGrp="1"/>
          </p:cNvSpPr>
          <p:nvPr>
            <p:ph type="title"/>
          </p:nvPr>
        </p:nvSpPr>
        <p:spPr/>
        <p:txBody>
          <a:bodyPr/>
          <a:lstStyle/>
          <a:p>
            <a:r>
              <a:rPr lang="en-US" dirty="0"/>
              <a:t>Software</a:t>
            </a:r>
            <a:endParaRPr lang="en-SG" dirty="0"/>
          </a:p>
        </p:txBody>
      </p:sp>
      <p:sp>
        <p:nvSpPr>
          <p:cNvPr id="3" name="Content Placeholder 2">
            <a:extLst>
              <a:ext uri="{FF2B5EF4-FFF2-40B4-BE49-F238E27FC236}">
                <a16:creationId xmlns:a16="http://schemas.microsoft.com/office/drawing/2014/main" id="{3F9A65C3-B25A-4DD5-B990-9714309B959D}"/>
              </a:ext>
            </a:extLst>
          </p:cNvPr>
          <p:cNvSpPr>
            <a:spLocks noGrp="1"/>
          </p:cNvSpPr>
          <p:nvPr>
            <p:ph idx="1"/>
          </p:nvPr>
        </p:nvSpPr>
        <p:spPr>
          <a:xfrm>
            <a:off x="457200" y="1861154"/>
            <a:ext cx="6172200" cy="2907092"/>
          </a:xfrm>
        </p:spPr>
        <p:txBody>
          <a:bodyPr>
            <a:normAutofit/>
          </a:bodyPr>
          <a:lstStyle/>
          <a:p>
            <a:r>
              <a:rPr lang="en-US" dirty="0"/>
              <a:t>R (R Foundation)</a:t>
            </a:r>
          </a:p>
          <a:p>
            <a:r>
              <a:rPr lang="en-US" dirty="0"/>
              <a:t>RStudio (RStudio Inc) is an integrated development environment (IDE) for R</a:t>
            </a:r>
          </a:p>
        </p:txBody>
      </p:sp>
      <p:pic>
        <p:nvPicPr>
          <p:cNvPr id="4" name="Picture 3">
            <a:extLst>
              <a:ext uri="{FF2B5EF4-FFF2-40B4-BE49-F238E27FC236}">
                <a16:creationId xmlns:a16="http://schemas.microsoft.com/office/drawing/2014/main" id="{C6A341C1-30A7-441D-AFC7-43E1A7DC6B9F}"/>
              </a:ext>
            </a:extLst>
          </p:cNvPr>
          <p:cNvPicPr>
            <a:picLocks noChangeAspect="1"/>
          </p:cNvPicPr>
          <p:nvPr/>
        </p:nvPicPr>
        <p:blipFill>
          <a:blip r:embed="rId2"/>
          <a:stretch>
            <a:fillRect/>
          </a:stretch>
        </p:blipFill>
        <p:spPr>
          <a:xfrm>
            <a:off x="6229350" y="1122192"/>
            <a:ext cx="1428750" cy="1107281"/>
          </a:xfrm>
          <a:prstGeom prst="rect">
            <a:avLst/>
          </a:prstGeom>
        </p:spPr>
      </p:pic>
      <p:pic>
        <p:nvPicPr>
          <p:cNvPr id="6" name="Picture 5">
            <a:extLst>
              <a:ext uri="{FF2B5EF4-FFF2-40B4-BE49-F238E27FC236}">
                <a16:creationId xmlns:a16="http://schemas.microsoft.com/office/drawing/2014/main" id="{A8CDFA38-D070-4721-9B65-6CB1537A3A97}"/>
              </a:ext>
            </a:extLst>
          </p:cNvPr>
          <p:cNvPicPr>
            <a:picLocks noChangeAspect="1"/>
          </p:cNvPicPr>
          <p:nvPr/>
        </p:nvPicPr>
        <p:blipFill>
          <a:blip r:embed="rId3"/>
          <a:stretch>
            <a:fillRect/>
          </a:stretch>
        </p:blipFill>
        <p:spPr>
          <a:xfrm>
            <a:off x="3685855" y="3301329"/>
            <a:ext cx="4087830" cy="2276698"/>
          </a:xfrm>
          <a:prstGeom prst="rect">
            <a:avLst/>
          </a:prstGeom>
        </p:spPr>
      </p:pic>
      <p:sp>
        <p:nvSpPr>
          <p:cNvPr id="7" name="AutoShape 2" descr="rstudio window">
            <a:extLst>
              <a:ext uri="{FF2B5EF4-FFF2-40B4-BE49-F238E27FC236}">
                <a16:creationId xmlns:a16="http://schemas.microsoft.com/office/drawing/2014/main" id="{BC230B24-9913-441E-B62F-1790EBB7945D}"/>
              </a:ext>
            </a:extLst>
          </p:cNvPr>
          <p:cNvSpPr>
            <a:spLocks noChangeAspect="1" noChangeArrowheads="1"/>
          </p:cNvSpPr>
          <p:nvPr/>
        </p:nvSpPr>
        <p:spPr bwMode="auto">
          <a:xfrm>
            <a:off x="4457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SG" sz="1350"/>
          </a:p>
        </p:txBody>
      </p:sp>
    </p:spTree>
    <p:extLst>
      <p:ext uri="{BB962C8B-B14F-4D97-AF65-F5344CB8AC3E}">
        <p14:creationId xmlns:p14="http://schemas.microsoft.com/office/powerpoint/2010/main" val="42304159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3E3C-A8CA-488F-94F6-3A5FEAD09F2D}"/>
              </a:ext>
            </a:extLst>
          </p:cNvPr>
          <p:cNvSpPr>
            <a:spLocks noGrp="1"/>
          </p:cNvSpPr>
          <p:nvPr>
            <p:ph type="title"/>
          </p:nvPr>
        </p:nvSpPr>
        <p:spPr>
          <a:xfrm>
            <a:off x="390940" y="380478"/>
            <a:ext cx="6172200" cy="857250"/>
          </a:xfrm>
        </p:spPr>
        <p:txBody>
          <a:bodyPr>
            <a:normAutofit fontScale="90000"/>
          </a:bodyPr>
          <a:lstStyle/>
          <a:p>
            <a:r>
              <a:rPr lang="en-US" dirty="0"/>
              <a:t>Python, PyCharm, Anaconda, </a:t>
            </a:r>
            <a:r>
              <a:rPr lang="en-US" dirty="0" err="1"/>
              <a:t>Jupyter</a:t>
            </a:r>
            <a:endParaRPr lang="en-SG" dirty="0"/>
          </a:p>
        </p:txBody>
      </p:sp>
      <p:pic>
        <p:nvPicPr>
          <p:cNvPr id="4" name="Picture 3">
            <a:extLst>
              <a:ext uri="{FF2B5EF4-FFF2-40B4-BE49-F238E27FC236}">
                <a16:creationId xmlns:a16="http://schemas.microsoft.com/office/drawing/2014/main" id="{9774432E-B7E9-4DE4-88A3-63B3B7683E65}"/>
              </a:ext>
            </a:extLst>
          </p:cNvPr>
          <p:cNvPicPr>
            <a:picLocks noChangeAspect="1"/>
          </p:cNvPicPr>
          <p:nvPr/>
        </p:nvPicPr>
        <p:blipFill>
          <a:blip r:embed="rId2"/>
          <a:stretch>
            <a:fillRect/>
          </a:stretch>
        </p:blipFill>
        <p:spPr>
          <a:xfrm>
            <a:off x="6563140" y="1115503"/>
            <a:ext cx="1337687" cy="751610"/>
          </a:xfrm>
          <a:prstGeom prst="rect">
            <a:avLst/>
          </a:prstGeom>
        </p:spPr>
      </p:pic>
      <p:pic>
        <p:nvPicPr>
          <p:cNvPr id="5" name="Picture 4">
            <a:extLst>
              <a:ext uri="{FF2B5EF4-FFF2-40B4-BE49-F238E27FC236}">
                <a16:creationId xmlns:a16="http://schemas.microsoft.com/office/drawing/2014/main" id="{80E8E8ED-013D-40F9-9584-79F22EE7D1EA}"/>
              </a:ext>
            </a:extLst>
          </p:cNvPr>
          <p:cNvPicPr>
            <a:picLocks noChangeAspect="1"/>
          </p:cNvPicPr>
          <p:nvPr/>
        </p:nvPicPr>
        <p:blipFill>
          <a:blip r:embed="rId3"/>
          <a:stretch>
            <a:fillRect/>
          </a:stretch>
        </p:blipFill>
        <p:spPr>
          <a:xfrm>
            <a:off x="4402477" y="2133275"/>
            <a:ext cx="3498350" cy="1557330"/>
          </a:xfrm>
          <a:prstGeom prst="rect">
            <a:avLst/>
          </a:prstGeom>
        </p:spPr>
      </p:pic>
      <p:pic>
        <p:nvPicPr>
          <p:cNvPr id="6" name="Picture 5">
            <a:extLst>
              <a:ext uri="{FF2B5EF4-FFF2-40B4-BE49-F238E27FC236}">
                <a16:creationId xmlns:a16="http://schemas.microsoft.com/office/drawing/2014/main" id="{3AFD4C51-C61F-4082-BB9F-8D132F51B64B}"/>
              </a:ext>
            </a:extLst>
          </p:cNvPr>
          <p:cNvPicPr>
            <a:picLocks noChangeAspect="1"/>
          </p:cNvPicPr>
          <p:nvPr/>
        </p:nvPicPr>
        <p:blipFill>
          <a:blip r:embed="rId4"/>
          <a:stretch>
            <a:fillRect/>
          </a:stretch>
        </p:blipFill>
        <p:spPr>
          <a:xfrm>
            <a:off x="4884078" y="3857029"/>
            <a:ext cx="3016750" cy="1885469"/>
          </a:xfrm>
          <a:prstGeom prst="rect">
            <a:avLst/>
          </a:prstGeom>
        </p:spPr>
      </p:pic>
      <p:sp>
        <p:nvSpPr>
          <p:cNvPr id="10" name="Title 1">
            <a:extLst>
              <a:ext uri="{FF2B5EF4-FFF2-40B4-BE49-F238E27FC236}">
                <a16:creationId xmlns:a16="http://schemas.microsoft.com/office/drawing/2014/main" id="{AF961DDE-B976-4433-B7E1-72FC013BE1E2}"/>
              </a:ext>
            </a:extLst>
          </p:cNvPr>
          <p:cNvSpPr txBox="1">
            <a:spLocks/>
          </p:cNvSpPr>
          <p:nvPr/>
        </p:nvSpPr>
        <p:spPr>
          <a:xfrm>
            <a:off x="390940" y="2027203"/>
            <a:ext cx="2958956" cy="3047589"/>
          </a:xfrm>
          <a:prstGeom prst="rect">
            <a:avLst/>
          </a:prstGeom>
        </p:spPr>
        <p:txBody>
          <a:bodyPr vert="horz" lIns="68580" tIns="34290" rIns="68580" bIns="34290" rtlCol="0" anchor="t">
            <a:normAutofit fontScale="97500"/>
          </a:bodyPr>
          <a:lstStyle>
            <a:lvl1pPr algn="l" defTabSz="457200" rtl="0" eaLnBrk="1" latinLnBrk="0" hangingPunct="1">
              <a:spcBef>
                <a:spcPct val="0"/>
              </a:spcBef>
              <a:buNone/>
              <a:defRPr sz="4400" kern="1200">
                <a:solidFill>
                  <a:schemeClr val="tx1"/>
                </a:solidFill>
                <a:latin typeface="Arial"/>
                <a:ea typeface="+mj-ea"/>
                <a:cs typeface="+mj-cs"/>
              </a:defRPr>
            </a:lvl1pPr>
          </a:lstStyle>
          <a:p>
            <a:r>
              <a:rPr lang="en-US" sz="1800" dirty="0"/>
              <a:t>Python (Python Foundation)</a:t>
            </a:r>
          </a:p>
          <a:p>
            <a:r>
              <a:rPr lang="en-US" sz="1800" dirty="0"/>
              <a:t>PyCharm (IDE) - JetBrains</a:t>
            </a:r>
          </a:p>
          <a:p>
            <a:r>
              <a:rPr lang="en-US" sz="1800" dirty="0"/>
              <a:t>Anaconda &amp; </a:t>
            </a:r>
            <a:r>
              <a:rPr lang="en-US" sz="1800" dirty="0" err="1"/>
              <a:t>Jupyter</a:t>
            </a:r>
            <a:r>
              <a:rPr lang="en-US" sz="1800" dirty="0"/>
              <a:t> (IDE) – (Anaconda Inc) 1500 packages </a:t>
            </a:r>
            <a:endParaRPr lang="en-SG" sz="1800" dirty="0"/>
          </a:p>
        </p:txBody>
      </p:sp>
    </p:spTree>
    <p:extLst>
      <p:ext uri="{BB962C8B-B14F-4D97-AF65-F5344CB8AC3E}">
        <p14:creationId xmlns:p14="http://schemas.microsoft.com/office/powerpoint/2010/main" val="3438917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210E7-B797-471A-B1B5-EEBA03174AFC}"/>
              </a:ext>
            </a:extLst>
          </p:cNvPr>
          <p:cNvSpPr>
            <a:spLocks noGrp="1"/>
          </p:cNvSpPr>
          <p:nvPr>
            <p:ph type="title"/>
          </p:nvPr>
        </p:nvSpPr>
        <p:spPr/>
        <p:txBody>
          <a:bodyPr/>
          <a:lstStyle/>
          <a:p>
            <a:r>
              <a:rPr lang="en-US" dirty="0"/>
              <a:t>Noncoding Tools</a:t>
            </a:r>
            <a:endParaRPr lang="en-SG" dirty="0"/>
          </a:p>
        </p:txBody>
      </p:sp>
      <p:sp>
        <p:nvSpPr>
          <p:cNvPr id="3" name="Content Placeholder 2">
            <a:extLst>
              <a:ext uri="{FF2B5EF4-FFF2-40B4-BE49-F238E27FC236}">
                <a16:creationId xmlns:a16="http://schemas.microsoft.com/office/drawing/2014/main" id="{EB37F69F-5D1D-4AEC-8F5A-2FD36DAEBA2B}"/>
              </a:ext>
            </a:extLst>
          </p:cNvPr>
          <p:cNvSpPr>
            <a:spLocks noGrp="1"/>
          </p:cNvSpPr>
          <p:nvPr>
            <p:ph idx="1"/>
          </p:nvPr>
        </p:nvSpPr>
        <p:spPr/>
        <p:txBody>
          <a:bodyPr>
            <a:normAutofit/>
          </a:bodyPr>
          <a:lstStyle/>
          <a:p>
            <a:r>
              <a:rPr lang="en-US" dirty="0"/>
              <a:t>Weka (AI)</a:t>
            </a:r>
          </a:p>
          <a:p>
            <a:pPr lvl="1"/>
            <a:r>
              <a:rPr lang="en-US" dirty="0"/>
              <a:t>Waikato Environment for Knowledge Analysis (Weka), developed at the University of Waikato, New Zealand. </a:t>
            </a:r>
          </a:p>
          <a:p>
            <a:pPr lvl="1"/>
            <a:r>
              <a:rPr lang="en-US" dirty="0"/>
              <a:t>Data preprocessing, clustering, classification, regression, visualization, and feature selection</a:t>
            </a:r>
          </a:p>
          <a:p>
            <a:r>
              <a:rPr lang="en-US" dirty="0"/>
              <a:t>Excel Plugin (Data Analytics)</a:t>
            </a:r>
            <a:endParaRPr lang="en-SG" dirty="0"/>
          </a:p>
        </p:txBody>
      </p:sp>
    </p:spTree>
    <p:extLst>
      <p:ext uri="{BB962C8B-B14F-4D97-AF65-F5344CB8AC3E}">
        <p14:creationId xmlns:p14="http://schemas.microsoft.com/office/powerpoint/2010/main" val="35194269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62756-16D4-4B41-B2AD-EED0FA259B1A}"/>
              </a:ext>
            </a:extLst>
          </p:cNvPr>
          <p:cNvSpPr>
            <a:spLocks noGrp="1"/>
          </p:cNvSpPr>
          <p:nvPr>
            <p:ph type="title"/>
          </p:nvPr>
        </p:nvSpPr>
        <p:spPr/>
        <p:txBody>
          <a:bodyPr/>
          <a:lstStyle/>
          <a:p>
            <a:r>
              <a:rPr lang="en-US" dirty="0"/>
              <a:t>Libraries &amp; Packages</a:t>
            </a:r>
            <a:endParaRPr lang="en-SG" dirty="0"/>
          </a:p>
        </p:txBody>
      </p:sp>
      <p:sp>
        <p:nvSpPr>
          <p:cNvPr id="3" name="Content Placeholder 2">
            <a:extLst>
              <a:ext uri="{FF2B5EF4-FFF2-40B4-BE49-F238E27FC236}">
                <a16:creationId xmlns:a16="http://schemas.microsoft.com/office/drawing/2014/main" id="{F52DCF41-DA90-4D0C-BA81-3726FEF84BD4}"/>
              </a:ext>
            </a:extLst>
          </p:cNvPr>
          <p:cNvSpPr>
            <a:spLocks noGrp="1"/>
          </p:cNvSpPr>
          <p:nvPr>
            <p:ph idx="1"/>
          </p:nvPr>
        </p:nvSpPr>
        <p:spPr/>
        <p:txBody>
          <a:bodyPr/>
          <a:lstStyle/>
          <a:p>
            <a:r>
              <a:rPr lang="en-US" dirty="0"/>
              <a:t>Tensor Flow </a:t>
            </a:r>
          </a:p>
          <a:p>
            <a:r>
              <a:rPr lang="en-US" dirty="0" err="1"/>
              <a:t>Keras</a:t>
            </a:r>
            <a:endParaRPr lang="en-SG" dirty="0"/>
          </a:p>
        </p:txBody>
      </p:sp>
    </p:spTree>
    <p:extLst>
      <p:ext uri="{BB962C8B-B14F-4D97-AF65-F5344CB8AC3E}">
        <p14:creationId xmlns:p14="http://schemas.microsoft.com/office/powerpoint/2010/main" val="34350311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B7FE0-0CD0-4370-A295-223753EC3E46}"/>
              </a:ext>
            </a:extLst>
          </p:cNvPr>
          <p:cNvSpPr>
            <a:spLocks noGrp="1"/>
          </p:cNvSpPr>
          <p:nvPr>
            <p:ph type="title"/>
          </p:nvPr>
        </p:nvSpPr>
        <p:spPr/>
        <p:txBody>
          <a:bodyPr/>
          <a:lstStyle/>
          <a:p>
            <a:r>
              <a:rPr lang="en-US" dirty="0"/>
              <a:t>Student’s Successful Projects</a:t>
            </a:r>
            <a:endParaRPr lang="en-SG" dirty="0"/>
          </a:p>
        </p:txBody>
      </p:sp>
      <p:sp>
        <p:nvSpPr>
          <p:cNvPr id="3" name="Content Placeholder 2">
            <a:extLst>
              <a:ext uri="{FF2B5EF4-FFF2-40B4-BE49-F238E27FC236}">
                <a16:creationId xmlns:a16="http://schemas.microsoft.com/office/drawing/2014/main" id="{824FE590-062D-49AE-84E0-A30F3EC4D027}"/>
              </a:ext>
            </a:extLst>
          </p:cNvPr>
          <p:cNvSpPr>
            <a:spLocks noGrp="1"/>
          </p:cNvSpPr>
          <p:nvPr>
            <p:ph idx="1"/>
          </p:nvPr>
        </p:nvSpPr>
        <p:spPr/>
        <p:txBody>
          <a:bodyPr/>
          <a:lstStyle/>
          <a:p>
            <a:r>
              <a:rPr lang="en-US" dirty="0"/>
              <a:t>RPA</a:t>
            </a:r>
          </a:p>
          <a:p>
            <a:r>
              <a:rPr lang="en-US" dirty="0"/>
              <a:t>Chatbot</a:t>
            </a:r>
          </a:p>
          <a:p>
            <a:r>
              <a:rPr lang="en-US" dirty="0"/>
              <a:t>Dashboard</a:t>
            </a:r>
          </a:p>
          <a:p>
            <a:r>
              <a:rPr lang="en-US" dirty="0"/>
              <a:t>Prediction</a:t>
            </a:r>
            <a:endParaRPr lang="en-SG" dirty="0"/>
          </a:p>
        </p:txBody>
      </p:sp>
    </p:spTree>
    <p:extLst>
      <p:ext uri="{BB962C8B-B14F-4D97-AF65-F5344CB8AC3E}">
        <p14:creationId xmlns:p14="http://schemas.microsoft.com/office/powerpoint/2010/main" val="19163416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01EAE-3660-4426-923F-9C3711C4829A}"/>
              </a:ext>
            </a:extLst>
          </p:cNvPr>
          <p:cNvSpPr>
            <a:spLocks noGrp="1"/>
          </p:cNvSpPr>
          <p:nvPr>
            <p:ph type="title"/>
          </p:nvPr>
        </p:nvSpPr>
        <p:spPr>
          <a:xfrm>
            <a:off x="433398" y="354801"/>
            <a:ext cx="6172200" cy="857250"/>
          </a:xfrm>
        </p:spPr>
        <p:txBody>
          <a:bodyPr/>
          <a:lstStyle/>
          <a:p>
            <a:r>
              <a:rPr lang="en-SG" dirty="0"/>
              <a:t>Activity 1</a:t>
            </a:r>
          </a:p>
        </p:txBody>
      </p:sp>
      <p:sp>
        <p:nvSpPr>
          <p:cNvPr id="3" name="Content Placeholder 2">
            <a:extLst>
              <a:ext uri="{FF2B5EF4-FFF2-40B4-BE49-F238E27FC236}">
                <a16:creationId xmlns:a16="http://schemas.microsoft.com/office/drawing/2014/main" id="{12FD341C-AA92-46BD-B825-009D8CD2548F}"/>
              </a:ext>
            </a:extLst>
          </p:cNvPr>
          <p:cNvSpPr>
            <a:spLocks noGrp="1"/>
          </p:cNvSpPr>
          <p:nvPr>
            <p:ph idx="1"/>
          </p:nvPr>
        </p:nvSpPr>
        <p:spPr>
          <a:xfrm>
            <a:off x="328773" y="1633591"/>
            <a:ext cx="8106310" cy="4253501"/>
          </a:xfrm>
        </p:spPr>
        <p:txBody>
          <a:bodyPr>
            <a:noAutofit/>
          </a:bodyPr>
          <a:lstStyle/>
          <a:p>
            <a:pPr marL="0" indent="0">
              <a:buNone/>
            </a:pPr>
            <a:r>
              <a:rPr lang="en-SG" sz="2800" dirty="0"/>
              <a:t>Install R, R Studio, Python, </a:t>
            </a:r>
            <a:r>
              <a:rPr lang="en-SG" sz="2800" dirty="0" err="1"/>
              <a:t>Pycharm</a:t>
            </a:r>
            <a:r>
              <a:rPr lang="en-SG" sz="2800" dirty="0"/>
              <a:t>, Anaconda, Weka, Google </a:t>
            </a:r>
            <a:r>
              <a:rPr lang="en-SG" sz="2800" dirty="0" err="1"/>
              <a:t>Colab</a:t>
            </a:r>
            <a:r>
              <a:rPr lang="en-SG" sz="2800" dirty="0"/>
              <a:t>, R Studio online</a:t>
            </a:r>
          </a:p>
        </p:txBody>
      </p:sp>
    </p:spTree>
    <p:extLst>
      <p:ext uri="{BB962C8B-B14F-4D97-AF65-F5344CB8AC3E}">
        <p14:creationId xmlns:p14="http://schemas.microsoft.com/office/powerpoint/2010/main" val="9590008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DCA09-B90B-4455-9BED-BE1A1E05A433}"/>
              </a:ext>
            </a:extLst>
          </p:cNvPr>
          <p:cNvSpPr>
            <a:spLocks noGrp="1"/>
          </p:cNvSpPr>
          <p:nvPr>
            <p:ph type="title"/>
          </p:nvPr>
        </p:nvSpPr>
        <p:spPr/>
        <p:txBody>
          <a:bodyPr/>
          <a:lstStyle/>
          <a:p>
            <a:r>
              <a:rPr lang="en-SG" dirty="0"/>
              <a:t>Activity 2</a:t>
            </a:r>
          </a:p>
        </p:txBody>
      </p:sp>
      <p:sp>
        <p:nvSpPr>
          <p:cNvPr id="3" name="Content Placeholder 2">
            <a:extLst>
              <a:ext uri="{FF2B5EF4-FFF2-40B4-BE49-F238E27FC236}">
                <a16:creationId xmlns:a16="http://schemas.microsoft.com/office/drawing/2014/main" id="{2BE55D9E-53A4-46DA-82A7-3121EA7CD421}"/>
              </a:ext>
            </a:extLst>
          </p:cNvPr>
          <p:cNvSpPr>
            <a:spLocks noGrp="1"/>
          </p:cNvSpPr>
          <p:nvPr>
            <p:ph idx="1"/>
          </p:nvPr>
        </p:nvSpPr>
        <p:spPr/>
        <p:txBody>
          <a:bodyPr>
            <a:normAutofit/>
          </a:bodyPr>
          <a:lstStyle/>
          <a:p>
            <a:pPr marL="0" indent="0">
              <a:buNone/>
            </a:pPr>
            <a:r>
              <a:rPr lang="en-SG" sz="2800" dirty="0"/>
              <a:t>Form your group</a:t>
            </a:r>
          </a:p>
        </p:txBody>
      </p:sp>
    </p:spTree>
    <p:extLst>
      <p:ext uri="{BB962C8B-B14F-4D97-AF65-F5344CB8AC3E}">
        <p14:creationId xmlns:p14="http://schemas.microsoft.com/office/powerpoint/2010/main" val="1862920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878BE-92E9-48D6-82CD-75DA0FA8FD15}"/>
              </a:ext>
            </a:extLst>
          </p:cNvPr>
          <p:cNvSpPr>
            <a:spLocks noGrp="1"/>
          </p:cNvSpPr>
          <p:nvPr>
            <p:ph type="title"/>
          </p:nvPr>
        </p:nvSpPr>
        <p:spPr>
          <a:xfrm>
            <a:off x="354458" y="214310"/>
            <a:ext cx="8229600" cy="1143000"/>
          </a:xfrm>
        </p:spPr>
        <p:txBody>
          <a:bodyPr/>
          <a:lstStyle/>
          <a:p>
            <a:r>
              <a:rPr lang="en-US" dirty="0"/>
              <a:t>Weekly Plan</a:t>
            </a:r>
            <a:endParaRPr lang="en-SG" dirty="0"/>
          </a:p>
        </p:txBody>
      </p:sp>
      <p:sp>
        <p:nvSpPr>
          <p:cNvPr id="3" name="Content Placeholder 2">
            <a:extLst>
              <a:ext uri="{FF2B5EF4-FFF2-40B4-BE49-F238E27FC236}">
                <a16:creationId xmlns:a16="http://schemas.microsoft.com/office/drawing/2014/main" id="{90D87147-28F0-439E-B75B-FE39AD6E87E6}"/>
              </a:ext>
            </a:extLst>
          </p:cNvPr>
          <p:cNvSpPr>
            <a:spLocks noGrp="1"/>
          </p:cNvSpPr>
          <p:nvPr>
            <p:ph idx="1"/>
          </p:nvPr>
        </p:nvSpPr>
        <p:spPr>
          <a:xfrm>
            <a:off x="683231" y="1552197"/>
            <a:ext cx="6878549" cy="4396540"/>
          </a:xfrm>
        </p:spPr>
        <p:txBody>
          <a:bodyPr>
            <a:normAutofit fontScale="85000" lnSpcReduction="20000"/>
          </a:bodyPr>
          <a:lstStyle/>
          <a:p>
            <a:pPr marL="457200" lvl="0" indent="-457200">
              <a:buFont typeface="+mj-lt"/>
              <a:buAutoNum type="arabicPeriod"/>
            </a:pPr>
            <a:r>
              <a:rPr lang="en-SG" dirty="0"/>
              <a:t>Introduction to AI &amp; Installing Python and R</a:t>
            </a:r>
          </a:p>
          <a:p>
            <a:pPr marL="457200" lvl="0" indent="-457200">
              <a:buFont typeface="+mj-lt"/>
              <a:buAutoNum type="arabicPeriod"/>
            </a:pPr>
            <a:r>
              <a:rPr lang="en-SG" dirty="0"/>
              <a:t>Neural Network 1 (PA)</a:t>
            </a:r>
          </a:p>
          <a:p>
            <a:pPr marL="457200" lvl="0" indent="-457200">
              <a:buFont typeface="+mj-lt"/>
              <a:buAutoNum type="arabicPeriod"/>
            </a:pPr>
            <a:r>
              <a:rPr lang="en-SG" dirty="0"/>
              <a:t>Neural Network 2 (PA)</a:t>
            </a:r>
          </a:p>
          <a:p>
            <a:pPr marL="457200" lvl="0" indent="-457200">
              <a:buFont typeface="+mj-lt"/>
              <a:buAutoNum type="arabicPeriod"/>
            </a:pPr>
            <a:r>
              <a:rPr lang="en-SG" dirty="0"/>
              <a:t>Weka (PA &amp; Project)</a:t>
            </a:r>
          </a:p>
          <a:p>
            <a:pPr marL="457200" lvl="0" indent="-457200">
              <a:buFont typeface="+mj-lt"/>
              <a:buAutoNum type="arabicPeriod"/>
            </a:pPr>
            <a:r>
              <a:rPr lang="en-SG" dirty="0"/>
              <a:t>Chatbot 1 (Project)</a:t>
            </a:r>
          </a:p>
          <a:p>
            <a:pPr marL="457200" lvl="0" indent="-457200">
              <a:buFont typeface="+mj-lt"/>
              <a:buAutoNum type="arabicPeriod"/>
            </a:pPr>
            <a:r>
              <a:rPr lang="en-SG" dirty="0"/>
              <a:t>Chatbot 2 (Project)</a:t>
            </a:r>
          </a:p>
          <a:p>
            <a:pPr marL="457200" lvl="0" indent="-457200">
              <a:buFont typeface="+mj-lt"/>
              <a:buAutoNum type="arabicPeriod"/>
            </a:pPr>
            <a:r>
              <a:rPr lang="en-SG" dirty="0"/>
              <a:t>RPA 1 (Project)</a:t>
            </a:r>
          </a:p>
          <a:p>
            <a:pPr marL="457200" lvl="0" indent="-457200">
              <a:buFont typeface="+mj-lt"/>
              <a:buAutoNum type="arabicPeriod"/>
            </a:pPr>
            <a:r>
              <a:rPr lang="en-SG" dirty="0"/>
              <a:t>RPA 2 (Project)</a:t>
            </a:r>
          </a:p>
          <a:p>
            <a:pPr marL="457200" lvl="0" indent="-457200">
              <a:buFont typeface="+mj-lt"/>
              <a:buAutoNum type="arabicPeriod"/>
            </a:pPr>
            <a:r>
              <a:rPr lang="en-SG" dirty="0"/>
              <a:t>Practical Assessment Review</a:t>
            </a:r>
          </a:p>
          <a:p>
            <a:pPr marL="457200" lvl="0" indent="-457200">
              <a:buFont typeface="+mj-lt"/>
              <a:buAutoNum type="arabicPeriod"/>
            </a:pPr>
            <a:r>
              <a:rPr lang="en-SG" dirty="0"/>
              <a:t>Project Review</a:t>
            </a:r>
          </a:p>
          <a:p>
            <a:pPr marL="457200" lvl="0" indent="-457200">
              <a:buFont typeface="+mj-lt"/>
              <a:buAutoNum type="arabicPeriod"/>
            </a:pPr>
            <a:r>
              <a:rPr lang="en-SG" dirty="0"/>
              <a:t>Block Chain (Project)</a:t>
            </a:r>
          </a:p>
          <a:p>
            <a:pPr marL="457200" lvl="0" indent="-457200">
              <a:buFont typeface="+mj-lt"/>
              <a:buAutoNum type="arabicPeriod"/>
            </a:pPr>
            <a:r>
              <a:rPr lang="en-SG" dirty="0"/>
              <a:t>Deep Learning – Tensor Flow LSTM GAN &amp; Reinforcement Learning</a:t>
            </a:r>
          </a:p>
          <a:p>
            <a:pPr marL="457200" lvl="0" indent="-457200">
              <a:buFont typeface="+mj-lt"/>
              <a:buAutoNum type="arabicPeriod"/>
            </a:pPr>
            <a:r>
              <a:rPr lang="en-SG" dirty="0"/>
              <a:t>Project Presentation</a:t>
            </a:r>
          </a:p>
        </p:txBody>
      </p:sp>
    </p:spTree>
    <p:extLst>
      <p:ext uri="{BB962C8B-B14F-4D97-AF65-F5344CB8AC3E}">
        <p14:creationId xmlns:p14="http://schemas.microsoft.com/office/powerpoint/2010/main" val="35154484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CA062-6D18-449A-9C75-6A8100F58A08}"/>
              </a:ext>
            </a:extLst>
          </p:cNvPr>
          <p:cNvSpPr>
            <a:spLocks noGrp="1"/>
          </p:cNvSpPr>
          <p:nvPr>
            <p:ph type="title"/>
          </p:nvPr>
        </p:nvSpPr>
        <p:spPr>
          <a:xfrm>
            <a:off x="457200" y="441789"/>
            <a:ext cx="8229600" cy="1264843"/>
          </a:xfrm>
        </p:spPr>
        <p:txBody>
          <a:bodyPr>
            <a:normAutofit fontScale="90000"/>
          </a:bodyPr>
          <a:lstStyle/>
          <a:p>
            <a:r>
              <a:rPr lang="en-US" dirty="0"/>
              <a:t>Class Participation : “To know you better”</a:t>
            </a:r>
            <a:br>
              <a:rPr lang="en-US" dirty="0"/>
            </a:br>
            <a:r>
              <a:rPr lang="en-US" dirty="0"/>
              <a:t>(Due Date: one day before your next class 2359) 2% 26 Aug 2359</a:t>
            </a:r>
            <a:endParaRPr lang="en-SG" dirty="0"/>
          </a:p>
        </p:txBody>
      </p:sp>
      <p:sp>
        <p:nvSpPr>
          <p:cNvPr id="3" name="Content Placeholder 2">
            <a:extLst>
              <a:ext uri="{FF2B5EF4-FFF2-40B4-BE49-F238E27FC236}">
                <a16:creationId xmlns:a16="http://schemas.microsoft.com/office/drawing/2014/main" id="{5DAE2F1C-2A2E-4297-A901-94F7208D8A9A}"/>
              </a:ext>
            </a:extLst>
          </p:cNvPr>
          <p:cNvSpPr>
            <a:spLocks noGrp="1"/>
          </p:cNvSpPr>
          <p:nvPr>
            <p:ph idx="1"/>
          </p:nvPr>
        </p:nvSpPr>
        <p:spPr>
          <a:xfrm>
            <a:off x="457200" y="2147300"/>
            <a:ext cx="8229600" cy="4291238"/>
          </a:xfrm>
        </p:spPr>
        <p:txBody>
          <a:bodyPr>
            <a:normAutofit/>
          </a:bodyPr>
          <a:lstStyle/>
          <a:p>
            <a:pPr marL="0" indent="0">
              <a:buNone/>
            </a:pPr>
            <a:r>
              <a:rPr lang="en-US" dirty="0"/>
              <a:t>Write an essay to answer a few questions below (about 100 words):</a:t>
            </a:r>
          </a:p>
          <a:p>
            <a:pPr marL="457200" indent="-457200">
              <a:buAutoNum type="arabicPeriod"/>
            </a:pPr>
            <a:r>
              <a:rPr lang="en-US" dirty="0"/>
              <a:t>What are the knowledge you wish to learn from BC3409?</a:t>
            </a:r>
          </a:p>
          <a:p>
            <a:pPr marL="457200" indent="-457200">
              <a:buAutoNum type="arabicPeriod"/>
            </a:pPr>
            <a:r>
              <a:rPr lang="en-US" dirty="0"/>
              <a:t>What are the top 2 jobs that you wish to work as? (Example: Data Scientist)</a:t>
            </a:r>
          </a:p>
        </p:txBody>
      </p:sp>
    </p:spTree>
    <p:extLst>
      <p:ext uri="{BB962C8B-B14F-4D97-AF65-F5344CB8AC3E}">
        <p14:creationId xmlns:p14="http://schemas.microsoft.com/office/powerpoint/2010/main" val="36744370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26F1B-E901-4B75-86CF-84BF50350B4E}"/>
              </a:ext>
            </a:extLst>
          </p:cNvPr>
          <p:cNvSpPr>
            <a:spLocks noGrp="1"/>
          </p:cNvSpPr>
          <p:nvPr>
            <p:ph type="title"/>
          </p:nvPr>
        </p:nvSpPr>
        <p:spPr/>
        <p:txBody>
          <a:bodyPr/>
          <a:lstStyle/>
          <a:p>
            <a:r>
              <a:rPr lang="en-US" dirty="0"/>
              <a:t>What have you learnt?</a:t>
            </a:r>
            <a:endParaRPr lang="en-SG" dirty="0"/>
          </a:p>
        </p:txBody>
      </p:sp>
      <p:sp>
        <p:nvSpPr>
          <p:cNvPr id="3" name="Content Placeholder 2">
            <a:extLst>
              <a:ext uri="{FF2B5EF4-FFF2-40B4-BE49-F238E27FC236}">
                <a16:creationId xmlns:a16="http://schemas.microsoft.com/office/drawing/2014/main" id="{BB8E059A-2DF8-41A4-A202-6EC53B279462}"/>
              </a:ext>
            </a:extLst>
          </p:cNvPr>
          <p:cNvSpPr>
            <a:spLocks noGrp="1"/>
          </p:cNvSpPr>
          <p:nvPr>
            <p:ph idx="1"/>
          </p:nvPr>
        </p:nvSpPr>
        <p:spPr/>
        <p:txBody>
          <a:bodyPr/>
          <a:lstStyle/>
          <a:p>
            <a:r>
              <a:rPr lang="en-US" dirty="0"/>
              <a:t>AI Models</a:t>
            </a:r>
          </a:p>
          <a:p>
            <a:r>
              <a:rPr lang="en-US" dirty="0"/>
              <a:t>AI Tools</a:t>
            </a:r>
          </a:p>
          <a:p>
            <a:pPr marL="0" indent="0">
              <a:buNone/>
            </a:pPr>
            <a:endParaRPr lang="en-SG" dirty="0"/>
          </a:p>
        </p:txBody>
      </p:sp>
    </p:spTree>
    <p:extLst>
      <p:ext uri="{BB962C8B-B14F-4D97-AF65-F5344CB8AC3E}">
        <p14:creationId xmlns:p14="http://schemas.microsoft.com/office/powerpoint/2010/main" val="41632276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6416F-19CC-45D1-886E-A0CFA0A94FD2}"/>
              </a:ext>
            </a:extLst>
          </p:cNvPr>
          <p:cNvSpPr>
            <a:spLocks noGrp="1"/>
          </p:cNvSpPr>
          <p:nvPr>
            <p:ph type="title"/>
          </p:nvPr>
        </p:nvSpPr>
        <p:spPr/>
        <p:txBody>
          <a:bodyPr/>
          <a:lstStyle/>
          <a:p>
            <a:r>
              <a:rPr lang="en-US" dirty="0"/>
              <a:t>Homework and Reading Material (Optional)</a:t>
            </a:r>
            <a:endParaRPr lang="en-SG" dirty="0"/>
          </a:p>
        </p:txBody>
      </p:sp>
      <p:sp>
        <p:nvSpPr>
          <p:cNvPr id="3" name="Content Placeholder 2">
            <a:extLst>
              <a:ext uri="{FF2B5EF4-FFF2-40B4-BE49-F238E27FC236}">
                <a16:creationId xmlns:a16="http://schemas.microsoft.com/office/drawing/2014/main" id="{C35EFA18-6003-4D51-8BA8-D97D334741EC}"/>
              </a:ext>
            </a:extLst>
          </p:cNvPr>
          <p:cNvSpPr>
            <a:spLocks noGrp="1"/>
          </p:cNvSpPr>
          <p:nvPr>
            <p:ph idx="1"/>
          </p:nvPr>
        </p:nvSpPr>
        <p:spPr/>
        <p:txBody>
          <a:bodyPr/>
          <a:lstStyle/>
          <a:p>
            <a:r>
              <a:rPr lang="en-US" dirty="0" err="1"/>
              <a:t>Shwartz</a:t>
            </a:r>
            <a:r>
              <a:rPr lang="en-US" dirty="0"/>
              <a:t> Chapter</a:t>
            </a:r>
          </a:p>
          <a:p>
            <a:pPr lvl="1"/>
            <a:r>
              <a:rPr lang="en-US" dirty="0">
                <a:hlinkClick r:id="rId2"/>
              </a:rPr>
              <a:t>https://www.dropbox.com/s/ed9s6zyrtjgc7dk/Shwartz.pdf?dl=0</a:t>
            </a:r>
            <a:endParaRPr lang="en-US" dirty="0"/>
          </a:p>
          <a:p>
            <a:r>
              <a:rPr lang="en-US" dirty="0"/>
              <a:t>Video</a:t>
            </a:r>
          </a:p>
          <a:p>
            <a:pPr lvl="1"/>
            <a:r>
              <a:rPr lang="en-SG" dirty="0">
                <a:hlinkClick r:id="rId3"/>
              </a:rPr>
              <a:t>https://www.youtube.com/watch?v=_3eaVy8c-xk</a:t>
            </a:r>
            <a:endParaRPr lang="en-SG" dirty="0"/>
          </a:p>
          <a:p>
            <a:pPr lvl="1"/>
            <a:r>
              <a:rPr lang="en-SG" dirty="0">
                <a:hlinkClick r:id="rId4"/>
              </a:rPr>
              <a:t>https://www.youtube.com/watch?v=ggIk08PNcBo</a:t>
            </a:r>
            <a:endParaRPr lang="en-SG" dirty="0"/>
          </a:p>
          <a:p>
            <a:r>
              <a:rPr lang="en-SG" dirty="0"/>
              <a:t>Homework (Interview Questions)</a:t>
            </a:r>
          </a:p>
          <a:p>
            <a:pPr lvl="1"/>
            <a:r>
              <a:rPr lang="en-SG" dirty="0">
                <a:hlinkClick r:id="rId5"/>
              </a:rPr>
              <a:t>https://www.edureka.co/blog/interview-questions/artificial-intelligence-interview-questions/</a:t>
            </a:r>
            <a:endParaRPr lang="en-US" dirty="0"/>
          </a:p>
        </p:txBody>
      </p:sp>
      <p:sp>
        <p:nvSpPr>
          <p:cNvPr id="4" name="Slide Number Placeholder 3">
            <a:extLst>
              <a:ext uri="{FF2B5EF4-FFF2-40B4-BE49-F238E27FC236}">
                <a16:creationId xmlns:a16="http://schemas.microsoft.com/office/drawing/2014/main" id="{FB9F7134-8D55-4F3B-9272-849539F793FD}"/>
              </a:ext>
            </a:extLst>
          </p:cNvPr>
          <p:cNvSpPr>
            <a:spLocks noGrp="1"/>
          </p:cNvSpPr>
          <p:nvPr>
            <p:ph type="sldNum" sz="quarter" idx="12"/>
          </p:nvPr>
        </p:nvSpPr>
        <p:spPr/>
        <p:txBody>
          <a:bodyPr/>
          <a:lstStyle/>
          <a:p>
            <a:fld id="{6113E31D-E2AB-40D1-8B51-AFA5AFEF393A}" type="slidenum">
              <a:rPr lang="en-US" smtClean="0"/>
              <a:t>72</a:t>
            </a:fld>
            <a:endParaRPr lang="en-US" dirty="0"/>
          </a:p>
        </p:txBody>
      </p:sp>
    </p:spTree>
    <p:extLst>
      <p:ext uri="{BB962C8B-B14F-4D97-AF65-F5344CB8AC3E}">
        <p14:creationId xmlns:p14="http://schemas.microsoft.com/office/powerpoint/2010/main" val="15248703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23CF6-E87D-4D76-9FC6-57DBA427205A}"/>
              </a:ext>
            </a:extLst>
          </p:cNvPr>
          <p:cNvSpPr>
            <a:spLocks noGrp="1"/>
          </p:cNvSpPr>
          <p:nvPr>
            <p:ph type="title"/>
          </p:nvPr>
        </p:nvSpPr>
        <p:spPr>
          <a:xfrm>
            <a:off x="457200" y="4241780"/>
            <a:ext cx="8229600" cy="1143000"/>
          </a:xfrm>
        </p:spPr>
        <p:txBody>
          <a:bodyPr/>
          <a:lstStyle/>
          <a:p>
            <a:r>
              <a:rPr lang="en-US" dirty="0"/>
              <a:t>Remember: 2% to Know you better</a:t>
            </a:r>
            <a:endParaRPr lang="en-SG" dirty="0"/>
          </a:p>
        </p:txBody>
      </p:sp>
    </p:spTree>
    <p:extLst>
      <p:ext uri="{BB962C8B-B14F-4D97-AF65-F5344CB8AC3E}">
        <p14:creationId xmlns:p14="http://schemas.microsoft.com/office/powerpoint/2010/main" val="37905889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Content Placeholder 2">
            <a:extLst>
              <a:ext uri="{FF2B5EF4-FFF2-40B4-BE49-F238E27FC236}">
                <a16:creationId xmlns:a16="http://schemas.microsoft.com/office/drawing/2014/main" id="{FDB1CD3A-8FC9-47DA-AC5D-297FE422A164}"/>
              </a:ext>
            </a:extLst>
          </p:cNvPr>
          <p:cNvSpPr>
            <a:spLocks noGrp="1" noChangeArrowheads="1"/>
          </p:cNvSpPr>
          <p:nvPr>
            <p:ph idx="1"/>
          </p:nvPr>
        </p:nvSpPr>
        <p:spPr>
          <a:xfrm>
            <a:off x="2326005" y="2403158"/>
            <a:ext cx="4629150" cy="2545854"/>
          </a:xfrm>
        </p:spPr>
        <p:txBody>
          <a:bodyPr/>
          <a:lstStyle/>
          <a:p>
            <a:pPr marL="0" indent="0">
              <a:buNone/>
            </a:pPr>
            <a:endParaRPr lang="en-SG" altLang="zh-CN" dirty="0">
              <a:ea typeface="ＭＳ Ｐゴシック" panose="020B0600070205080204" pitchFamily="34" charset="-128"/>
            </a:endParaRPr>
          </a:p>
          <a:p>
            <a:pPr marL="0" indent="0" algn="ctr">
              <a:buNone/>
            </a:pPr>
            <a:r>
              <a:rPr lang="en-SG" altLang="zh-CN" sz="3300" dirty="0">
                <a:ea typeface="ＭＳ Ｐゴシック" panose="020B0600070205080204" pitchFamily="34" charset="-128"/>
              </a:rPr>
              <a:t>Thank You</a:t>
            </a:r>
          </a:p>
        </p:txBody>
      </p:sp>
      <p:sp>
        <p:nvSpPr>
          <p:cNvPr id="163843" name="Slide Number Placeholder 1">
            <a:extLst>
              <a:ext uri="{FF2B5EF4-FFF2-40B4-BE49-F238E27FC236}">
                <a16:creationId xmlns:a16="http://schemas.microsoft.com/office/drawing/2014/main" id="{549FCC65-1970-4D9A-A078-D89EE098D94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75">
                <a:solidFill>
                  <a:schemeClr val="tx1"/>
                </a:solidFill>
                <a:latin typeface="Arial" panose="020B0604020202020204" pitchFamily="34" charset="0"/>
                <a:ea typeface="ＭＳ Ｐゴシック" panose="020B0600070205080204" pitchFamily="34" charset="-128"/>
              </a:defRPr>
            </a:lvl1pPr>
            <a:lvl2pPr marL="417910" indent="-160735">
              <a:spcBef>
                <a:spcPct val="20000"/>
              </a:spcBef>
              <a:buChar char="–"/>
              <a:defRPr sz="1350">
                <a:solidFill>
                  <a:schemeClr val="tx1"/>
                </a:solidFill>
                <a:latin typeface="Arial" panose="020B0604020202020204" pitchFamily="34" charset="0"/>
                <a:ea typeface="ＭＳ Ｐゴシック" panose="020B0600070205080204" pitchFamily="34" charset="-128"/>
              </a:defRPr>
            </a:lvl2pPr>
            <a:lvl3pPr marL="642938" indent="-128588">
              <a:spcBef>
                <a:spcPct val="20000"/>
              </a:spcBef>
              <a:buChar char="•"/>
              <a:defRPr sz="1350">
                <a:solidFill>
                  <a:schemeClr val="tx1"/>
                </a:solidFill>
                <a:latin typeface="Arial" panose="020B0604020202020204" pitchFamily="34" charset="0"/>
                <a:ea typeface="ＭＳ Ｐゴシック" panose="020B0600070205080204" pitchFamily="34" charset="-128"/>
              </a:defRPr>
            </a:lvl3pPr>
            <a:lvl4pPr marL="900113" indent="-128588">
              <a:spcBef>
                <a:spcPct val="20000"/>
              </a:spcBef>
              <a:buChar char="–"/>
              <a:defRPr sz="1125">
                <a:solidFill>
                  <a:schemeClr val="tx1"/>
                </a:solidFill>
                <a:latin typeface="Arial" panose="020B0604020202020204" pitchFamily="34" charset="0"/>
                <a:ea typeface="ＭＳ Ｐゴシック" panose="020B0600070205080204" pitchFamily="34" charset="-128"/>
              </a:defRPr>
            </a:lvl4pPr>
            <a:lvl5pPr marL="1157288" indent="-128588">
              <a:spcBef>
                <a:spcPct val="20000"/>
              </a:spcBef>
              <a:buChar char="»"/>
              <a:defRPr sz="1125">
                <a:solidFill>
                  <a:schemeClr val="tx1"/>
                </a:solidFill>
                <a:latin typeface="Arial" panose="020B0604020202020204" pitchFamily="34" charset="0"/>
                <a:ea typeface="ＭＳ Ｐゴシック" panose="020B0600070205080204" pitchFamily="34" charset="-128"/>
              </a:defRPr>
            </a:lvl5pPr>
            <a:lvl6pPr marL="1414463" indent="-128588" eaLnBrk="0" fontAlgn="base" hangingPunct="0">
              <a:spcBef>
                <a:spcPct val="20000"/>
              </a:spcBef>
              <a:spcAft>
                <a:spcPct val="0"/>
              </a:spcAft>
              <a:buChar char="»"/>
              <a:defRPr sz="1125">
                <a:solidFill>
                  <a:schemeClr val="tx1"/>
                </a:solidFill>
                <a:latin typeface="Arial" panose="020B0604020202020204" pitchFamily="34" charset="0"/>
                <a:ea typeface="ＭＳ Ｐゴシック" panose="020B0600070205080204" pitchFamily="34" charset="-128"/>
              </a:defRPr>
            </a:lvl6pPr>
            <a:lvl7pPr marL="1671638" indent="-128588" eaLnBrk="0" fontAlgn="base" hangingPunct="0">
              <a:spcBef>
                <a:spcPct val="20000"/>
              </a:spcBef>
              <a:spcAft>
                <a:spcPct val="0"/>
              </a:spcAft>
              <a:buChar char="»"/>
              <a:defRPr sz="1125">
                <a:solidFill>
                  <a:schemeClr val="tx1"/>
                </a:solidFill>
                <a:latin typeface="Arial" panose="020B0604020202020204" pitchFamily="34" charset="0"/>
                <a:ea typeface="ＭＳ Ｐゴシック" panose="020B0600070205080204" pitchFamily="34" charset="-128"/>
              </a:defRPr>
            </a:lvl7pPr>
            <a:lvl8pPr marL="1928813" indent="-128588" eaLnBrk="0" fontAlgn="base" hangingPunct="0">
              <a:spcBef>
                <a:spcPct val="20000"/>
              </a:spcBef>
              <a:spcAft>
                <a:spcPct val="0"/>
              </a:spcAft>
              <a:buChar char="»"/>
              <a:defRPr sz="1125">
                <a:solidFill>
                  <a:schemeClr val="tx1"/>
                </a:solidFill>
                <a:latin typeface="Arial" panose="020B0604020202020204" pitchFamily="34" charset="0"/>
                <a:ea typeface="ＭＳ Ｐゴシック" panose="020B0600070205080204" pitchFamily="34" charset="-128"/>
              </a:defRPr>
            </a:lvl8pPr>
            <a:lvl9pPr marL="2185988" indent="-128588" eaLnBrk="0" fontAlgn="base" hangingPunct="0">
              <a:spcBef>
                <a:spcPct val="20000"/>
              </a:spcBef>
              <a:spcAft>
                <a:spcPct val="0"/>
              </a:spcAft>
              <a:buChar char="»"/>
              <a:defRPr sz="1125">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E3698A2-3308-4CA8-9ADE-C1E4645C9E12}" type="slidenum">
              <a:rPr lang="en-US" altLang="zh-CN" sz="788">
                <a:solidFill>
                  <a:srgbClr val="000000"/>
                </a:solidFill>
              </a:rPr>
              <a:pPr>
                <a:spcBef>
                  <a:spcPct val="0"/>
                </a:spcBef>
                <a:buFontTx/>
                <a:buNone/>
              </a:pPr>
              <a:t>74</a:t>
            </a:fld>
            <a:endParaRPr lang="en-US" altLang="zh-CN" sz="788">
              <a:solidFill>
                <a:srgbClr val="0000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56D88-8ECF-4044-9E9B-FECEEEA6157D}"/>
              </a:ext>
            </a:extLst>
          </p:cNvPr>
          <p:cNvSpPr>
            <a:spLocks noGrp="1"/>
          </p:cNvSpPr>
          <p:nvPr>
            <p:ph type="title"/>
          </p:nvPr>
        </p:nvSpPr>
        <p:spPr/>
        <p:txBody>
          <a:bodyPr/>
          <a:lstStyle/>
          <a:p>
            <a:r>
              <a:rPr lang="en-US" dirty="0"/>
              <a:t>Optional	</a:t>
            </a:r>
            <a:endParaRPr lang="en-SG" dirty="0"/>
          </a:p>
        </p:txBody>
      </p:sp>
      <p:sp>
        <p:nvSpPr>
          <p:cNvPr id="3" name="Content Placeholder 2">
            <a:extLst>
              <a:ext uri="{FF2B5EF4-FFF2-40B4-BE49-F238E27FC236}">
                <a16:creationId xmlns:a16="http://schemas.microsoft.com/office/drawing/2014/main" id="{4E0CE037-0C31-4E42-85F8-AC01C6DE83EF}"/>
              </a:ext>
            </a:extLst>
          </p:cNvPr>
          <p:cNvSpPr>
            <a:spLocks noGrp="1"/>
          </p:cNvSpPr>
          <p:nvPr>
            <p:ph idx="1"/>
          </p:nvPr>
        </p:nvSpPr>
        <p:spPr/>
        <p:txBody>
          <a:bodyPr/>
          <a:lstStyle/>
          <a:p>
            <a:r>
              <a:rPr lang="en-US" dirty="0"/>
              <a:t>Regression Review</a:t>
            </a:r>
          </a:p>
          <a:p>
            <a:r>
              <a:rPr lang="en-US"/>
              <a:t>Decision Tree Review</a:t>
            </a:r>
            <a:endParaRPr lang="en-SG" dirty="0"/>
          </a:p>
        </p:txBody>
      </p:sp>
    </p:spTree>
    <p:extLst>
      <p:ext uri="{BB962C8B-B14F-4D97-AF65-F5344CB8AC3E}">
        <p14:creationId xmlns:p14="http://schemas.microsoft.com/office/powerpoint/2010/main" val="3113554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C6CF0-8B7B-485D-8E32-404371951DC0}"/>
              </a:ext>
            </a:extLst>
          </p:cNvPr>
          <p:cNvSpPr>
            <a:spLocks noGrp="1"/>
          </p:cNvSpPr>
          <p:nvPr>
            <p:ph type="title"/>
          </p:nvPr>
        </p:nvSpPr>
        <p:spPr/>
        <p:txBody>
          <a:bodyPr/>
          <a:lstStyle/>
          <a:p>
            <a:r>
              <a:rPr lang="en-US" dirty="0"/>
              <a:t>Video Recording</a:t>
            </a:r>
            <a:endParaRPr lang="en-SG" dirty="0"/>
          </a:p>
        </p:txBody>
      </p:sp>
      <p:sp>
        <p:nvSpPr>
          <p:cNvPr id="3" name="Content Placeholder 2">
            <a:extLst>
              <a:ext uri="{FF2B5EF4-FFF2-40B4-BE49-F238E27FC236}">
                <a16:creationId xmlns:a16="http://schemas.microsoft.com/office/drawing/2014/main" id="{7653A1FB-B814-44BD-BF94-D30ADE5E6863}"/>
              </a:ext>
            </a:extLst>
          </p:cNvPr>
          <p:cNvSpPr>
            <a:spLocks noGrp="1"/>
          </p:cNvSpPr>
          <p:nvPr>
            <p:ph idx="1"/>
          </p:nvPr>
        </p:nvSpPr>
        <p:spPr/>
        <p:txBody>
          <a:bodyPr>
            <a:normAutofit/>
          </a:bodyPr>
          <a:lstStyle/>
          <a:p>
            <a:r>
              <a:rPr lang="en-SG" dirty="0"/>
              <a:t>Regression (PA) – Video : https://www.dropbox.com/sh/dcz4m1ps91mimzz/AACBicbA3-KABogiJ3iWu5N9a?dl=0</a:t>
            </a:r>
          </a:p>
          <a:p>
            <a:r>
              <a:rPr lang="en-SG" dirty="0"/>
              <a:t>Decision Tree (PA) – Video: https://www.dropbox.com/sh/lsjq0p395b9v3hz/AAC5N_k1s4gX-2m4xdjJ25Tka?dl=0</a:t>
            </a:r>
          </a:p>
          <a:p>
            <a:r>
              <a:rPr lang="en-SG" dirty="0"/>
              <a:t>Text Analytics – Video : https://www.dropbox.com/sh/h5j15ofjyz474cs/AADjDlUhUO4cutjCCqxvY3mLa?dl=0</a:t>
            </a:r>
          </a:p>
          <a:p>
            <a:pPr marL="0" indent="0">
              <a:buNone/>
            </a:pPr>
            <a:endParaRPr lang="en-SG" dirty="0"/>
          </a:p>
        </p:txBody>
      </p:sp>
    </p:spTree>
    <p:extLst>
      <p:ext uri="{BB962C8B-B14F-4D97-AF65-F5344CB8AC3E}">
        <p14:creationId xmlns:p14="http://schemas.microsoft.com/office/powerpoint/2010/main" val="748155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0CB15-471D-49B2-B204-728FFB767DEA}"/>
              </a:ext>
            </a:extLst>
          </p:cNvPr>
          <p:cNvSpPr>
            <a:spLocks noGrp="1"/>
          </p:cNvSpPr>
          <p:nvPr>
            <p:ph type="title"/>
          </p:nvPr>
        </p:nvSpPr>
        <p:spPr>
          <a:xfrm>
            <a:off x="610370" y="428625"/>
            <a:ext cx="8174034" cy="857250"/>
          </a:xfrm>
        </p:spPr>
        <p:txBody>
          <a:bodyPr>
            <a:normAutofit fontScale="90000"/>
          </a:bodyPr>
          <a:lstStyle/>
          <a:p>
            <a:r>
              <a:rPr lang="en-SG" dirty="0"/>
              <a:t>Objective of this class – Domain Knowledge</a:t>
            </a:r>
          </a:p>
        </p:txBody>
      </p:sp>
      <p:graphicFrame>
        <p:nvGraphicFramePr>
          <p:cNvPr id="4" name="Content Placeholder 3">
            <a:extLst>
              <a:ext uri="{FF2B5EF4-FFF2-40B4-BE49-F238E27FC236}">
                <a16:creationId xmlns:a16="http://schemas.microsoft.com/office/drawing/2014/main" id="{B5BD1600-2F52-4F2D-B7C2-46D4F0D93F72}"/>
              </a:ext>
            </a:extLst>
          </p:cNvPr>
          <p:cNvGraphicFramePr>
            <a:graphicFrameLocks noGrp="1"/>
          </p:cNvGraphicFramePr>
          <p:nvPr>
            <p:ph idx="1"/>
            <p:extLst>
              <p:ext uri="{D42A27DB-BD31-4B8C-83A1-F6EECF244321}">
                <p14:modId xmlns:p14="http://schemas.microsoft.com/office/powerpoint/2010/main" val="3172674834"/>
              </p:ext>
            </p:extLst>
          </p:nvPr>
        </p:nvGraphicFramePr>
        <p:xfrm>
          <a:off x="937260" y="1619251"/>
          <a:ext cx="6979920" cy="38328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8249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8E816AC679FF4C86C22834E825BD05" ma:contentTypeVersion="1" ma:contentTypeDescription="Create a new document." ma:contentTypeScope="" ma:versionID="066e42d507d75a122d0db91dd470f30a">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42CDD3-2BBD-46F1-929C-F92F3B4EA8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C2C9DE-C811-4406-9A96-B5F84A419B8F}">
  <ds:schemaRef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sharepoint/v3"/>
    <ds:schemaRef ds:uri="http://www.w3.org/XML/1998/namespace"/>
    <ds:schemaRef ds:uri="http://purl.org/dc/terms/"/>
  </ds:schemaRefs>
</ds:datastoreItem>
</file>

<file path=customXml/itemProps3.xml><?xml version="1.0" encoding="utf-8"?>
<ds:datastoreItem xmlns:ds="http://schemas.openxmlformats.org/officeDocument/2006/customXml" ds:itemID="{9733E57A-4545-40EE-B846-546C23E605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11269</TotalTime>
  <Words>2668</Words>
  <Application>Microsoft Office PowerPoint</Application>
  <PresentationFormat>On-screen Show (4:3)</PresentationFormat>
  <Paragraphs>377</Paragraphs>
  <Slides>75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Arial</vt:lpstr>
      <vt:lpstr>Calibri</vt:lpstr>
      <vt:lpstr>Times</vt:lpstr>
      <vt:lpstr>Times New Roman</vt:lpstr>
      <vt:lpstr>Office Theme</vt:lpstr>
      <vt:lpstr>BC3409 AI in Accounting and Finance  Lecture 1: Introduction to AI</vt:lpstr>
      <vt:lpstr>Polling Questions</vt:lpstr>
      <vt:lpstr>13 Commonly Asked Questions on Artificial Intelligence (AI) </vt:lpstr>
      <vt:lpstr>Objective of this class</vt:lpstr>
      <vt:lpstr>Class Plan</vt:lpstr>
      <vt:lpstr>BC3409 AI in Accounting and Finance</vt:lpstr>
      <vt:lpstr>Weekly Plan</vt:lpstr>
      <vt:lpstr>Video Recording</vt:lpstr>
      <vt:lpstr>Objective of this class – Domain Knowledge</vt:lpstr>
      <vt:lpstr>Objective of this class – Domain Knowledge</vt:lpstr>
      <vt:lpstr>Objective of this class – Skill Knowledge</vt:lpstr>
      <vt:lpstr>Programming Language and Tools: Python, R and Weka</vt:lpstr>
      <vt:lpstr>Consultation</vt:lpstr>
      <vt:lpstr>Assessment</vt:lpstr>
      <vt:lpstr>Mark Distribution and Deadline</vt:lpstr>
      <vt:lpstr>Individual and Group Project</vt:lpstr>
      <vt:lpstr>Individual/Group Project</vt:lpstr>
      <vt:lpstr>Individual/Group Project</vt:lpstr>
      <vt:lpstr>Practical Assessment</vt:lpstr>
      <vt:lpstr>Project</vt:lpstr>
      <vt:lpstr>Intro to AI</vt:lpstr>
      <vt:lpstr>PowerPoint Presentation</vt:lpstr>
      <vt:lpstr>PowerPoint Presentation</vt:lpstr>
      <vt:lpstr>PowerPoint Presentation</vt:lpstr>
      <vt:lpstr>PowerPoint Presentation</vt:lpstr>
      <vt:lpstr>PowerPoint Presentation</vt:lpstr>
      <vt:lpstr>Types of AI/ML</vt:lpstr>
      <vt:lpstr>PowerPoint Presentation</vt:lpstr>
      <vt:lpstr>Evolution in AI</vt:lpstr>
      <vt:lpstr>AI and Big Data</vt:lpstr>
      <vt:lpstr>AI</vt:lpstr>
      <vt:lpstr>Singapore AI: Detect Eye Conditions</vt:lpstr>
      <vt:lpstr>Cardiologist vs AI</vt:lpstr>
      <vt:lpstr>Data for banks: Security</vt:lpstr>
      <vt:lpstr>Data for banks: Planning</vt:lpstr>
      <vt:lpstr>Data for banks: Customers</vt:lpstr>
      <vt:lpstr>AI in Banking: Singapore</vt:lpstr>
      <vt:lpstr>AI in Banking: Singapore</vt:lpstr>
      <vt:lpstr>Why not hire a robot? Straits Times - 13 Aug 2019 Teachers Librarian Security Guard</vt:lpstr>
      <vt:lpstr>Dec 2019</vt:lpstr>
      <vt:lpstr>National Research Foundation (PMO): S$150million in AISG (May 2017)</vt:lpstr>
      <vt:lpstr>Brains and Computers</vt:lpstr>
      <vt:lpstr>Deep Learning, Big Data, Distributed Computation</vt:lpstr>
      <vt:lpstr>Top 10 Machine Learning Algorithms Every Engineer must know</vt:lpstr>
      <vt:lpstr>PowerPoint Presentation</vt:lpstr>
      <vt:lpstr>AI Model and Popular Application</vt:lpstr>
      <vt:lpstr>AI Model – Deep Learning Model and Popular Application</vt:lpstr>
      <vt:lpstr>AI Model</vt:lpstr>
      <vt:lpstr>AI Model – Feature Selection </vt:lpstr>
      <vt:lpstr>AI &amp; Machine Learning</vt:lpstr>
      <vt:lpstr>Accuracy</vt:lpstr>
      <vt:lpstr>Generalization &amp; Regularization &amp; Overfitting</vt:lpstr>
      <vt:lpstr>Generalization &amp; Regularization</vt:lpstr>
      <vt:lpstr>Generalization &amp; Regularization Method</vt:lpstr>
      <vt:lpstr>Bagging (Random Forest) &amp; Boosting (XGBoost)</vt:lpstr>
      <vt:lpstr>Heuristic vs Brute-force</vt:lpstr>
      <vt:lpstr>Heuristic vs Brute-force</vt:lpstr>
      <vt:lpstr>PowerPoint Presentation</vt:lpstr>
      <vt:lpstr>Regression, Decision Tree and Neural Network</vt:lpstr>
      <vt:lpstr>Regression, Decision Tree and Neural Network</vt:lpstr>
      <vt:lpstr>Software</vt:lpstr>
      <vt:lpstr>Software Needed</vt:lpstr>
      <vt:lpstr>Software</vt:lpstr>
      <vt:lpstr>Python, PyCharm, Anaconda, Jupyter</vt:lpstr>
      <vt:lpstr>Noncoding Tools</vt:lpstr>
      <vt:lpstr>Libraries &amp; Packages</vt:lpstr>
      <vt:lpstr>Student’s Successful Projects</vt:lpstr>
      <vt:lpstr>Activity 1</vt:lpstr>
      <vt:lpstr>Activity 2</vt:lpstr>
      <vt:lpstr>Class Participation : “To know you better” (Due Date: one day before your next class 2359) 2% 26 Aug 2359</vt:lpstr>
      <vt:lpstr>What have you learnt?</vt:lpstr>
      <vt:lpstr>Homework and Reading Material (Optional)</vt:lpstr>
      <vt:lpstr>Remember: 2% to Know you better</vt:lpstr>
      <vt:lpstr>PowerPoint Presentation</vt:lpstr>
      <vt:lpstr>Optional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on  these lines</dc:title>
  <dc:creator>User</dc:creator>
  <cp:lastModifiedBy>User</cp:lastModifiedBy>
  <cp:revision>417</cp:revision>
  <dcterms:created xsi:type="dcterms:W3CDTF">2017-05-14T01:29:56Z</dcterms:created>
  <dcterms:modified xsi:type="dcterms:W3CDTF">2020-08-13T04:27:45Z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0x010100E28E816AC679FF4C86C22834E825BD05</vt:lpwstr>
  </property>
</Properties>
</file>